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7" r:id="rId2"/>
    <p:sldId id="268" r:id="rId3"/>
    <p:sldId id="270" r:id="rId4"/>
    <p:sldId id="271" r:id="rId5"/>
    <p:sldId id="272" r:id="rId6"/>
    <p:sldId id="266" r:id="rId7"/>
    <p:sldId id="274" r:id="rId8"/>
    <p:sldId id="275" r:id="rId9"/>
    <p:sldId id="277" r:id="rId10"/>
    <p:sldId id="278" r:id="rId11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3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6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5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2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5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9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9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4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fer@records.nsw.gov.a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hyperlink" Target="http://www.records.nsw.gov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JP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98177"/>
            <a:ext cx="12192000" cy="3859823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764931" y="237392"/>
            <a:ext cx="10691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COLLECTION SERVICES</a:t>
            </a:r>
          </a:p>
          <a:p>
            <a:pPr lvl="1"/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Agency Services</a:t>
            </a:r>
          </a:p>
          <a:p>
            <a:pPr lvl="1"/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Collections Logistics &amp; Valuation</a:t>
            </a:r>
          </a:p>
          <a:p>
            <a:pPr lvl="1"/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Conservation</a:t>
            </a:r>
          </a:p>
          <a:p>
            <a:pPr lvl="1"/>
            <a:r>
              <a:rPr lang="en-AU" sz="2400" b="1" dirty="0" smtClean="0">
                <a:solidFill>
                  <a:schemeClr val="accent1">
                    <a:lumMod val="75000"/>
                  </a:schemeClr>
                </a:solidFill>
              </a:rPr>
              <a:t>Digitisation</a:t>
            </a:r>
          </a:p>
          <a:p>
            <a:pPr lvl="1"/>
            <a:endParaRPr lang="en-A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Manager, Sally Irvine-Smith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98177"/>
            <a:ext cx="12192000" cy="3859823"/>
          </a:xfrm>
          <a:prstGeom prst="rect">
            <a:avLst/>
          </a:prstGeom>
          <a:blipFill dpi="0" rotWithShape="1">
            <a:blip r:embed="rId2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541538" y="299536"/>
            <a:ext cx="75815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COLLECTION SERVICES</a:t>
            </a:r>
          </a:p>
          <a:p>
            <a:pPr lvl="1"/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Tel: (02) 9673 1788 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en-AU" altLang="en-US" dirty="0">
                <a:solidFill>
                  <a:srgbClr val="8080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en-US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transfer@records.nsw.gov.au</a:t>
            </a:r>
            <a:r>
              <a:rPr lang="en-AU" altLang="en-US" dirty="0">
                <a:solidFill>
                  <a:srgbClr val="8080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altLang="en-US" dirty="0"/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Web:</a:t>
            </a:r>
            <a:r>
              <a:rPr lang="en-AU" altLang="en-US" dirty="0">
                <a:solidFill>
                  <a:srgbClr val="80808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altLang="en-US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www.records.nsw.gov.au</a:t>
            </a:r>
            <a:endParaRPr lang="en-AU" altLang="en-US" dirty="0" smtClean="0">
              <a:solidFill>
                <a:srgbClr val="80808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Western </a:t>
            </a:r>
            <a:r>
              <a:rPr lang="en-AU" alt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Sydney Office: 161 O'Connell Street, Kingswood, NSW 2747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Sydney Office: The Mint, 10 Macquarie St, Sydney, NSW 2000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Post: PO Box 516, Kingswood, NSW 2747, AUSTRALIA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A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A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A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A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764931" y="237392"/>
            <a:ext cx="1069144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AGENCY SERVICES</a:t>
            </a:r>
          </a:p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A/Senior Adviser Kate Musgrave</a:t>
            </a:r>
          </a:p>
          <a:p>
            <a:endParaRPr lang="en-A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536 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separate consignments from 27 separate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1228.64 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meters added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4320 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loose maps/plans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553,975 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Aperture cards of plans relating to public works </a:t>
            </a:r>
          </a:p>
          <a:p>
            <a:pPr indent="-457200"/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764931" y="237392"/>
            <a:ext cx="6400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AGENCY SERVICES</a:t>
            </a:r>
          </a:p>
          <a:p>
            <a:endParaRPr lang="en-A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457200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Making it easier to transfer archival 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ecords</a:t>
            </a:r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99" y="1788127"/>
            <a:ext cx="3485631" cy="4929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96" y="1788127"/>
            <a:ext cx="3485632" cy="4929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64931" y="237392"/>
            <a:ext cx="918693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COLLECTION LOGISTICS &amp; VALUATION</a:t>
            </a:r>
          </a:p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A/Senior Adviser Robert Dooley</a:t>
            </a:r>
          </a:p>
          <a:p>
            <a:endParaRPr lang="en-A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Total valuation items – 5,964,358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Number of boxes – 237,585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Number of aperture cards – 574,994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Number of Map/Plan – 2,109,003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Number of volumes – 253,880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School record volumes – 9141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Total value at July 2019 -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$995,998,917.71</a:t>
            </a:r>
            <a:endParaRPr lang="en-A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-457200"/>
            <a:endParaRPr lang="en-A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764931" y="237392"/>
            <a:ext cx="10691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</a:rPr>
              <a:t>COLLECTION LOGISTICS &amp; VALUATION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tx2">
                    <a:lumMod val="75000"/>
                  </a:schemeClr>
                </a:solidFill>
              </a:rPr>
              <a:t>Managing a $1B asset comprising the State’s documentary heritage</a:t>
            </a: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-457200"/>
            <a:endParaRPr lang="en-A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35" y="1717691"/>
            <a:ext cx="8259554" cy="45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8742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325" y="561339"/>
            <a:ext cx="3313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764931" y="237392"/>
            <a:ext cx="60403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CONSERVATION</a:t>
            </a:r>
          </a:p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Senior Conservator Elizabeth Hadlow</a:t>
            </a:r>
          </a:p>
          <a:p>
            <a:endParaRPr lang="en-A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person conservation team with a mix of 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</a:rPr>
              <a:t>paper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</a:rPr>
              <a:t>, photographic, book and preventive skills. They repair archives for readers, digitisation, exhibitions and agency retrieval, and also carry out pest and environmental monitoring.</a:t>
            </a:r>
          </a:p>
          <a:p>
            <a:pPr indent="-457200"/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/>
            </a:stretch>
          </a:blip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1" descr="IMG_32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05" y="1569137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5019" y="2005849"/>
            <a:ext cx="3493698" cy="2620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573" y="165742"/>
            <a:ext cx="60403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</a:rPr>
              <a:t>CONSERVATION</a:t>
            </a:r>
          </a:p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</a:rPr>
              <a:t>Agency </a:t>
            </a:r>
            <a:r>
              <a:rPr lang="en-AU" sz="2800" b="1" dirty="0">
                <a:solidFill>
                  <a:schemeClr val="tx2">
                    <a:lumMod val="75000"/>
                  </a:schemeClr>
                </a:solidFill>
              </a:rPr>
              <a:t>visits and advice</a:t>
            </a:r>
          </a:p>
          <a:p>
            <a:pPr indent="-457200"/>
            <a:endParaRPr lang="en-A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44" y="1569137"/>
            <a:ext cx="19510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NSW Fire Occurance Books 0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44" y="4312337"/>
            <a:ext cx="2822954" cy="22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03" y="1550461"/>
            <a:ext cx="3463923" cy="2587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64931" y="237392"/>
            <a:ext cx="60403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DIGITISATION</a:t>
            </a:r>
          </a:p>
          <a:p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</a:rPr>
              <a:t>Digitisation Officer Anna Gray</a:t>
            </a:r>
          </a:p>
          <a:p>
            <a:endParaRPr lang="en-A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-457200"/>
            <a:endParaRPr lang="en-A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211" y="976745"/>
            <a:ext cx="4937655" cy="38446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 smtClean="0">
              <a:ea typeface="ＭＳ Ｐゴシック" pitchFamily="34" charset="-128"/>
            </a:endParaRPr>
          </a:p>
          <a:p>
            <a:r>
              <a:rPr lang="en-AU" sz="24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Access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Enhance access to the collection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Reach an extended audience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Increase staff efficiency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Meet the publics expectations</a:t>
            </a:r>
          </a:p>
          <a:p>
            <a:endParaRPr lang="en-AU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345723" y="1558637"/>
            <a:ext cx="5996354" cy="2971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Preservation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Preserve original though access of surrogate 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Prevent loss of information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Conservation Record</a:t>
            </a:r>
          </a:p>
          <a:p>
            <a:pPr lvl="1">
              <a:buFont typeface="Arial" charset="0"/>
              <a:buChar char="•"/>
            </a:pPr>
            <a:r>
              <a:rPr lang="en-AU" sz="2000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Prevent format obsolescence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5916168"/>
            <a:ext cx="3316224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764931" y="237392"/>
            <a:ext cx="60403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</a:rPr>
              <a:t>DIGITISATION</a:t>
            </a:r>
          </a:p>
          <a:p>
            <a:r>
              <a:rPr lang="en-AU" sz="2800" b="1" dirty="0" smtClean="0">
                <a:solidFill>
                  <a:schemeClr val="tx2">
                    <a:lumMod val="75000"/>
                  </a:schemeClr>
                </a:solidFill>
              </a:rPr>
              <a:t>Digitisation Officer Anna Gray</a:t>
            </a: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-457200"/>
            <a:endParaRPr lang="en-A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A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6" b="13826"/>
          <a:stretch>
            <a:fillRect/>
          </a:stretch>
        </p:blipFill>
        <p:spPr>
          <a:xfrm>
            <a:off x="286472" y="1519111"/>
            <a:ext cx="4382508" cy="2465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00" y="237392"/>
            <a:ext cx="5323115" cy="4152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274" y="4091644"/>
            <a:ext cx="3360964" cy="26103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6168"/>
            <a:ext cx="3316224" cy="941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6" y="3250946"/>
            <a:ext cx="4108645" cy="3197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36" y="3831266"/>
            <a:ext cx="3852135" cy="300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257</Words>
  <Application>Microsoft Office PowerPoint</Application>
  <PresentationFormat>Widescreen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 State Archives and Records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ACETATE NEGATIVE DIGITIsation Project</dc:title>
  <dc:creator>Gray, Anna</dc:creator>
  <cp:lastModifiedBy>Chymyn, Irene</cp:lastModifiedBy>
  <cp:revision>97</cp:revision>
  <cp:lastPrinted>2019-04-26T06:05:14Z</cp:lastPrinted>
  <dcterms:created xsi:type="dcterms:W3CDTF">2019-04-28T01:56:36Z</dcterms:created>
  <dcterms:modified xsi:type="dcterms:W3CDTF">2019-08-13T03:44:43Z</dcterms:modified>
</cp:coreProperties>
</file>