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9" r:id="rId3"/>
    <p:sldId id="260" r:id="rId4"/>
    <p:sldId id="261" r:id="rId5"/>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3880"/>
    <a:srgbClr val="113782"/>
    <a:srgbClr val="00307E"/>
    <a:srgbClr val="72C7E7"/>
    <a:srgbClr val="0026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229" autoAdjust="0"/>
  </p:normalViewPr>
  <p:slideViewPr>
    <p:cSldViewPr>
      <p:cViewPr varScale="1">
        <p:scale>
          <a:sx n="80" d="100"/>
          <a:sy n="80" d="100"/>
        </p:scale>
        <p:origin x="-247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E20F7D-4060-4C30-90AB-0DB341C174AA}" type="datetimeFigureOut">
              <a:rPr lang="en-AU" smtClean="0"/>
              <a:pPr/>
              <a:t>30/07/2019</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6AEA83-CFAA-4D8C-ABFB-F1A35A712C33}" type="slidenum">
              <a:rPr lang="en-AU" smtClean="0"/>
              <a:pPr/>
              <a:t>‹#›</a:t>
            </a:fld>
            <a:endParaRPr lang="en-AU"/>
          </a:p>
        </p:txBody>
      </p:sp>
    </p:spTree>
    <p:extLst>
      <p:ext uri="{BB962C8B-B14F-4D97-AF65-F5344CB8AC3E}">
        <p14:creationId xmlns:p14="http://schemas.microsoft.com/office/powerpoint/2010/main" val="529616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AU" dirty="0" smtClean="0"/>
              <a:t>Like most NSW Government department</a:t>
            </a:r>
            <a:r>
              <a:rPr lang="en-AU" baseline="0" dirty="0" smtClean="0"/>
              <a:t>s and agencies, NSW State Archives and Records has also had a move under the recent Machinery of Government changes. We are now in the Department of Premier and Cabinet.</a:t>
            </a:r>
          </a:p>
          <a:p>
            <a:endParaRPr lang="en-AU" baseline="0" dirty="0" smtClean="0"/>
          </a:p>
          <a:p>
            <a:r>
              <a:rPr lang="en-AU" baseline="0" dirty="0" smtClean="0"/>
              <a:t>Additionally, our Executive Director Adam Lindsay will have a dual role, also taking on the responsibility of Executive Director of Sydney Living Museums. This partnership establishes great opportunities to exhibit the State Archives Collection alongside the collection of significant artefacts and buildings that are cared for by SLM, together opening up new and significant stories of the history of NSW and its people. </a:t>
            </a:r>
          </a:p>
          <a:p>
            <a:endParaRPr lang="en-AU" dirty="0" smtClean="0"/>
          </a:p>
          <a:p>
            <a:r>
              <a:rPr lang="en-AU" dirty="0" smtClean="0"/>
              <a:t>Government Recordkeeping has recently moved and we are now located</a:t>
            </a:r>
            <a:r>
              <a:rPr lang="en-AU" baseline="0" dirty="0" smtClean="0"/>
              <a:t> in The Mint on Macquarie Street. Our new telephone numbers were publicised in the June issue of For The Record.  Email addresses remain the same and we encourage you to send your enquiries to our </a:t>
            </a:r>
            <a:r>
              <a:rPr lang="en-AU" u="sng" baseline="0" dirty="0" smtClean="0"/>
              <a:t>govrec@records.nsw.gov.au</a:t>
            </a:r>
            <a:r>
              <a:rPr lang="en-AU" baseline="0" dirty="0" smtClean="0"/>
              <a:t> email address</a:t>
            </a:r>
            <a:endParaRPr lang="en-AU" dirty="0" smtClean="0"/>
          </a:p>
          <a:p>
            <a:endParaRPr lang="en-AU" dirty="0" smtClean="0"/>
          </a:p>
          <a:p>
            <a:r>
              <a:rPr lang="en-AU" dirty="0" smtClean="0"/>
              <a:t>Government Recordkeeping is currently</a:t>
            </a:r>
            <a:r>
              <a:rPr lang="en-AU" baseline="0" dirty="0" smtClean="0"/>
              <a:t> r</a:t>
            </a:r>
            <a:r>
              <a:rPr lang="en-AU" dirty="0" smtClean="0"/>
              <a:t>evising the following guidance and it should be out late August/September:</a:t>
            </a:r>
          </a:p>
          <a:p>
            <a:pPr marL="171450" indent="-171450">
              <a:buFont typeface="Arial" panose="020B0604020202020204" pitchFamily="34" charset="0"/>
              <a:buChar char="•"/>
            </a:pPr>
            <a:r>
              <a:rPr lang="en-AU" dirty="0" smtClean="0"/>
              <a:t>Cloud computing</a:t>
            </a:r>
          </a:p>
          <a:p>
            <a:pPr marL="171450" indent="-171450">
              <a:buFont typeface="Arial" panose="020B0604020202020204" pitchFamily="34" charset="0"/>
              <a:buChar char="•"/>
            </a:pPr>
            <a:r>
              <a:rPr lang="en-AU" dirty="0" smtClean="0"/>
              <a:t>Create and capture guidance</a:t>
            </a:r>
          </a:p>
          <a:p>
            <a:pPr marL="171450" indent="-171450">
              <a:buFont typeface="Arial" panose="020B0604020202020204" pitchFamily="34" charset="0"/>
              <a:buChar char="•"/>
            </a:pPr>
            <a:r>
              <a:rPr lang="en-AU" dirty="0" smtClean="0"/>
              <a:t>Digitisation: Technical specifications</a:t>
            </a:r>
          </a:p>
          <a:p>
            <a:pPr marL="171450" indent="-171450">
              <a:buFont typeface="Arial" panose="020B0604020202020204" pitchFamily="34" charset="0"/>
              <a:buChar char="•"/>
            </a:pPr>
            <a:r>
              <a:rPr lang="en-AU" dirty="0" smtClean="0"/>
              <a:t>Managing records</a:t>
            </a:r>
            <a:r>
              <a:rPr lang="en-AU" baseline="0" dirty="0" smtClean="0"/>
              <a:t> in administrative change</a:t>
            </a:r>
            <a:endParaRPr lang="en-AU" dirty="0" smtClean="0"/>
          </a:p>
          <a:p>
            <a:pPr marL="171450" indent="-171450">
              <a:buFont typeface="Arial" panose="020B0604020202020204" pitchFamily="34" charset="0"/>
              <a:buChar char="•"/>
            </a:pPr>
            <a:endParaRPr lang="en-AU" dirty="0" smtClean="0"/>
          </a:p>
          <a:p>
            <a:pPr marL="0" indent="0">
              <a:buFont typeface="Arial" panose="020B0604020202020204" pitchFamily="34" charset="0"/>
              <a:buNone/>
            </a:pPr>
            <a:r>
              <a:rPr lang="en-AU" dirty="0" smtClean="0"/>
              <a:t>New guidance being developed (to be released in late August)</a:t>
            </a:r>
          </a:p>
          <a:p>
            <a:pPr marL="171450" indent="-171450">
              <a:buFont typeface="Arial" panose="020B0604020202020204" pitchFamily="34" charset="0"/>
              <a:buChar char="•"/>
            </a:pPr>
            <a:r>
              <a:rPr lang="en-AU" dirty="0" smtClean="0"/>
              <a:t>Sustainable file formats (ready for publication, just waiting for Andrew’s approval)</a:t>
            </a:r>
          </a:p>
          <a:p>
            <a:pPr marL="171450" indent="-171450">
              <a:buFont typeface="Arial" panose="020B0604020202020204" pitchFamily="34" charset="0"/>
              <a:buChar char="•"/>
            </a:pPr>
            <a:r>
              <a:rPr lang="en-AU" dirty="0" smtClean="0"/>
              <a:t>Microsoft Office 365 and Records Management</a:t>
            </a:r>
          </a:p>
          <a:p>
            <a:pPr marL="171450" indent="-171450">
              <a:buFont typeface="Arial" panose="020B0604020202020204" pitchFamily="34" charset="0"/>
              <a:buChar char="•"/>
            </a:pPr>
            <a:endParaRPr lang="en-AU" dirty="0" smtClean="0"/>
          </a:p>
          <a:p>
            <a:pPr marL="171450" indent="-171450">
              <a:buFont typeface="Arial" panose="020B0604020202020204" pitchFamily="34" charset="0"/>
              <a:buChar char="•"/>
            </a:pPr>
            <a:r>
              <a:rPr lang="en-AU" dirty="0" smtClean="0"/>
              <a:t>Office 365 is a collection of web-based tools that help staff collaborate and communicate securely across many devices. With the release of Office 365 Security &amp; Compliance </a:t>
            </a:r>
            <a:r>
              <a:rPr lang="en-AU" dirty="0" err="1" smtClean="0"/>
              <a:t>Center</a:t>
            </a:r>
            <a:r>
              <a:rPr lang="en-AU" dirty="0" smtClean="0"/>
              <a:t>, it is being marketed as an enabler in managing compliance features across Office 365. However a 3rd party add-on, or integration with an EDRMs is needed to meet recordkeeping requirements. </a:t>
            </a:r>
          </a:p>
          <a:p>
            <a:pPr marL="171450" indent="-171450">
              <a:buFont typeface="Arial" panose="020B0604020202020204" pitchFamily="34" charset="0"/>
              <a:buChar char="•"/>
            </a:pPr>
            <a:r>
              <a:rPr lang="en-AU" dirty="0" smtClean="0"/>
              <a:t>This applies to the entire Office 365 suite including, but not limited to the following products:</a:t>
            </a:r>
          </a:p>
          <a:p>
            <a:pPr marL="628650" lvl="1" indent="-171450">
              <a:buFont typeface="Arial" panose="020B0604020202020204" pitchFamily="34" charset="0"/>
              <a:buChar char="•"/>
            </a:pPr>
            <a:r>
              <a:rPr lang="en-AU" dirty="0" smtClean="0"/>
              <a:t>Outlook</a:t>
            </a:r>
          </a:p>
          <a:p>
            <a:pPr marL="628650" lvl="1" indent="-171450">
              <a:buFont typeface="Arial" panose="020B0604020202020204" pitchFamily="34" charset="0"/>
              <a:buChar char="•"/>
            </a:pPr>
            <a:r>
              <a:rPr lang="en-AU" dirty="0" smtClean="0"/>
              <a:t>OneDrive for Business</a:t>
            </a:r>
          </a:p>
          <a:p>
            <a:pPr marL="628650" lvl="1" indent="-171450">
              <a:buFont typeface="Arial" panose="020B0604020202020204" pitchFamily="34" charset="0"/>
              <a:buChar char="•"/>
            </a:pPr>
            <a:r>
              <a:rPr lang="en-AU" dirty="0" smtClean="0"/>
              <a:t>Skype</a:t>
            </a:r>
          </a:p>
          <a:p>
            <a:pPr marL="628650" lvl="1" indent="-171450">
              <a:buFont typeface="Arial" panose="020B0604020202020204" pitchFamily="34" charset="0"/>
              <a:buChar char="•"/>
            </a:pPr>
            <a:r>
              <a:rPr lang="en-AU" dirty="0" smtClean="0"/>
              <a:t>OneNote</a:t>
            </a:r>
          </a:p>
          <a:p>
            <a:pPr marL="628650" lvl="1" indent="-171450">
              <a:buFont typeface="Arial" panose="020B0604020202020204" pitchFamily="34" charset="0"/>
              <a:buChar char="•"/>
            </a:pPr>
            <a:r>
              <a:rPr lang="en-AU" dirty="0" smtClean="0"/>
              <a:t>Yammer</a:t>
            </a:r>
          </a:p>
          <a:p>
            <a:pPr marL="628650" lvl="1" indent="-171450">
              <a:buFont typeface="Arial" panose="020B0604020202020204" pitchFamily="34" charset="0"/>
              <a:buChar char="•"/>
            </a:pPr>
            <a:r>
              <a:rPr lang="en-AU" dirty="0" smtClean="0"/>
              <a:t>SharePoint</a:t>
            </a:r>
          </a:p>
          <a:p>
            <a:pPr marL="628650" lvl="1" indent="-171450">
              <a:buFont typeface="Arial" panose="020B0604020202020204" pitchFamily="34" charset="0"/>
              <a:buChar char="•"/>
            </a:pPr>
            <a:r>
              <a:rPr lang="en-AU" dirty="0" smtClean="0"/>
              <a:t>Microsoft Teams</a:t>
            </a:r>
          </a:p>
          <a:p>
            <a:pPr marL="171450" indent="-171450">
              <a:buFont typeface="Arial" panose="020B0604020202020204" pitchFamily="34" charset="0"/>
              <a:buChar char="•"/>
            </a:pPr>
            <a:endParaRPr lang="en-AU" dirty="0" smtClean="0"/>
          </a:p>
          <a:p>
            <a:pPr marL="171450" indent="-171450">
              <a:buFont typeface="Arial" panose="020B0604020202020204" pitchFamily="34" charset="0"/>
              <a:buChar char="•"/>
            </a:pPr>
            <a:r>
              <a:rPr lang="en-AU" dirty="0" smtClean="0"/>
              <a:t>On its own, Office 365 does not comply with Principle 3 compliance requirements of the </a:t>
            </a:r>
            <a:r>
              <a:rPr lang="en-AU" i="1" dirty="0" smtClean="0"/>
              <a:t>Standard on records management </a:t>
            </a:r>
            <a:r>
              <a:rPr lang="en-AU" dirty="0" smtClean="0"/>
              <a:t>or AS ISO 15489.1:2017.</a:t>
            </a:r>
            <a:endParaRPr lang="en-AU" dirty="0"/>
          </a:p>
        </p:txBody>
      </p:sp>
      <p:sp>
        <p:nvSpPr>
          <p:cNvPr id="4" name="Slide Number Placeholder 3"/>
          <p:cNvSpPr>
            <a:spLocks noGrp="1"/>
          </p:cNvSpPr>
          <p:nvPr>
            <p:ph type="sldNum" sz="quarter" idx="10"/>
          </p:nvPr>
        </p:nvSpPr>
        <p:spPr/>
        <p:txBody>
          <a:bodyPr/>
          <a:lstStyle/>
          <a:p>
            <a:fld id="{A26AEA83-CFAA-4D8C-ABFB-F1A35A712C33}" type="slidenum">
              <a:rPr lang="en-AU" smtClean="0"/>
              <a:pPr/>
              <a:t>3</a:t>
            </a:fld>
            <a:endParaRPr lang="en-AU"/>
          </a:p>
        </p:txBody>
      </p:sp>
    </p:spTree>
    <p:extLst>
      <p:ext uri="{BB962C8B-B14F-4D97-AF65-F5344CB8AC3E}">
        <p14:creationId xmlns:p14="http://schemas.microsoft.com/office/powerpoint/2010/main" val="970649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smtClean="0"/>
          </a:p>
          <a:p>
            <a:r>
              <a:rPr lang="en-AU" dirty="0" smtClean="0"/>
              <a:t>In May 2019 we issued the revised </a:t>
            </a:r>
            <a:r>
              <a:rPr lang="en-AU" i="1" dirty="0" smtClean="0"/>
              <a:t>General retention and disposal authority for records of patients in public health system (GDA17)  </a:t>
            </a:r>
            <a:r>
              <a:rPr lang="en-AU" dirty="0" smtClean="0"/>
              <a:t>and a new </a:t>
            </a:r>
            <a:r>
              <a:rPr lang="en-AU" i="1" dirty="0" smtClean="0"/>
              <a:t>Functional retention and disposal authority for the provision and regulation of childcare services (FA404)</a:t>
            </a:r>
            <a:r>
              <a:rPr lang="en-AU" dirty="0" smtClean="0"/>
              <a:t>, both incorporating the recommendations of the Royal Commission into Institutional Responses to Allegations of Child Sexual Abuse.  This authority can be used by any NSW public office that provides childcare, as well as the NSW regulator of children's early education and care. Entries relating to childcare services have now been removed from all other authorities.</a:t>
            </a:r>
          </a:p>
          <a:p>
            <a:endParaRPr lang="en-AU" dirty="0" smtClean="0"/>
          </a:p>
          <a:p>
            <a:r>
              <a:rPr lang="en-AU" dirty="0" smtClean="0"/>
              <a:t>We have also finalised updating existing disposal authorities to incorporate the recommendation that records that may be relevant to an allegation of child sexual abuse are retained for 45 years. </a:t>
            </a:r>
          </a:p>
          <a:p>
            <a:endParaRPr lang="en-AU" dirty="0" smtClean="0"/>
          </a:p>
          <a:p>
            <a:endParaRPr lang="en-AU" dirty="0" smtClean="0"/>
          </a:p>
          <a:p>
            <a:endParaRPr lang="en-AU" dirty="0"/>
          </a:p>
        </p:txBody>
      </p:sp>
      <p:sp>
        <p:nvSpPr>
          <p:cNvPr id="4" name="Slide Number Placeholder 3"/>
          <p:cNvSpPr>
            <a:spLocks noGrp="1"/>
          </p:cNvSpPr>
          <p:nvPr>
            <p:ph type="sldNum" sz="quarter" idx="10"/>
          </p:nvPr>
        </p:nvSpPr>
        <p:spPr/>
        <p:txBody>
          <a:bodyPr/>
          <a:lstStyle/>
          <a:p>
            <a:fld id="{A26AEA83-CFAA-4D8C-ABFB-F1A35A712C33}" type="slidenum">
              <a:rPr lang="en-AU" smtClean="0"/>
              <a:pPr/>
              <a:t>4</a:t>
            </a:fld>
            <a:endParaRPr lang="en-AU"/>
          </a:p>
        </p:txBody>
      </p:sp>
    </p:spTree>
    <p:extLst>
      <p:ext uri="{BB962C8B-B14F-4D97-AF65-F5344CB8AC3E}">
        <p14:creationId xmlns:p14="http://schemas.microsoft.com/office/powerpoint/2010/main" val="28730685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74" name="Rectangle 2"/>
          <p:cNvSpPr>
            <a:spLocks noGrp="1" noChangeArrowheads="1"/>
          </p:cNvSpPr>
          <p:nvPr>
            <p:ph type="ctrTitle"/>
          </p:nvPr>
        </p:nvSpPr>
        <p:spPr>
          <a:xfrm>
            <a:off x="539552" y="1916832"/>
            <a:ext cx="7772400" cy="1470025"/>
          </a:xfrm>
        </p:spPr>
        <p:txBody>
          <a:bodyPr/>
          <a:lstStyle>
            <a:lvl1pPr algn="l">
              <a:defRPr sz="3600">
                <a:solidFill>
                  <a:srgbClr val="133880"/>
                </a:solidFill>
              </a:defRPr>
            </a:lvl1pPr>
          </a:lstStyle>
          <a:p>
            <a:r>
              <a:rPr lang="en-US" smtClean="0"/>
              <a:t>Click to edit Master title style</a:t>
            </a:r>
            <a:endParaRPr lang="en-AU" dirty="0"/>
          </a:p>
        </p:txBody>
      </p:sp>
      <p:sp>
        <p:nvSpPr>
          <p:cNvPr id="3075" name="Rectangle 3"/>
          <p:cNvSpPr>
            <a:spLocks noGrp="1" noChangeArrowheads="1"/>
          </p:cNvSpPr>
          <p:nvPr>
            <p:ph type="subTitle" idx="1"/>
          </p:nvPr>
        </p:nvSpPr>
        <p:spPr>
          <a:xfrm>
            <a:off x="539552" y="4196482"/>
            <a:ext cx="6120680" cy="888702"/>
          </a:xfrm>
        </p:spPr>
        <p:txBody>
          <a:bodyPr/>
          <a:lstStyle>
            <a:lvl1pPr marL="0" indent="0" algn="l">
              <a:buFontTx/>
              <a:buNone/>
              <a:defRPr>
                <a:solidFill>
                  <a:srgbClr val="133880"/>
                </a:solidFill>
              </a:defRPr>
            </a:lvl1pPr>
          </a:lstStyle>
          <a:p>
            <a:r>
              <a:rPr lang="en-US" smtClean="0"/>
              <a:t>Click to edit Master subtitle style</a:t>
            </a:r>
            <a:endParaRPr lang="en-AU" dirty="0"/>
          </a:p>
        </p:txBody>
      </p:sp>
      <p:sp>
        <p:nvSpPr>
          <p:cNvPr id="6" name="Rectangle 4"/>
          <p:cNvSpPr>
            <a:spLocks noGrp="1" noChangeArrowheads="1"/>
          </p:cNvSpPr>
          <p:nvPr>
            <p:ph type="dt" sz="half" idx="10"/>
          </p:nvPr>
        </p:nvSpPr>
        <p:spPr>
          <a:xfrm>
            <a:off x="539552" y="5301208"/>
            <a:ext cx="2133600" cy="288000"/>
          </a:xfrm>
          <a:prstGeom prst="rect">
            <a:avLst/>
          </a:prstGeom>
        </p:spPr>
        <p:txBody>
          <a:bodyPr/>
          <a:lstStyle>
            <a:lvl1pPr>
              <a:defRPr smtClean="0">
                <a:solidFill>
                  <a:srgbClr val="133880"/>
                </a:solidFill>
              </a:defRPr>
            </a:lvl1pPr>
          </a:lstStyle>
          <a:p>
            <a:pPr>
              <a:defRPr/>
            </a:pPr>
            <a:r>
              <a:rPr lang="en-US" smtClean="0"/>
              <a:t>DD Month 2014</a:t>
            </a:r>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224136"/>
          </a:xfrm>
        </p:spPr>
        <p:txBody>
          <a:bodyPr/>
          <a:lstStyle/>
          <a:p>
            <a:r>
              <a:rPr lang="en-US" smtClean="0"/>
              <a:t>Click to edit Master title style</a:t>
            </a:r>
            <a:endParaRPr lang="en-AU" dirty="0"/>
          </a:p>
        </p:txBody>
      </p:sp>
      <p:sp>
        <p:nvSpPr>
          <p:cNvPr id="3" name="Content Placeholder 2"/>
          <p:cNvSpPr>
            <a:spLocks noGrp="1"/>
          </p:cNvSpPr>
          <p:nvPr>
            <p:ph idx="1"/>
          </p:nvPr>
        </p:nvSpPr>
        <p:spPr>
          <a:xfrm>
            <a:off x="457200" y="1700808"/>
            <a:ext cx="8229600" cy="4608512"/>
          </a:xfrm>
        </p:spPr>
        <p:txBody>
          <a:bodyPr/>
          <a:lstStyle>
            <a:lvl2pPr>
              <a:buFont typeface="Wingdings" pitchFamily="2" charset="2"/>
              <a:buChar char="Ø"/>
              <a:defRPr/>
            </a:lvl2pPr>
            <a:lvl3pPr>
              <a:buFont typeface="Arial"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6" name="Rectangle 6"/>
          <p:cNvSpPr>
            <a:spLocks noGrp="1" noChangeArrowheads="1"/>
          </p:cNvSpPr>
          <p:nvPr>
            <p:ph type="sldNum" sz="quarter" idx="12"/>
          </p:nvPr>
        </p:nvSpPr>
        <p:spPr>
          <a:ln/>
        </p:spPr>
        <p:txBody>
          <a:bodyPr/>
          <a:lstStyle>
            <a:lvl1pPr>
              <a:defRPr>
                <a:solidFill>
                  <a:schemeClr val="tx1"/>
                </a:solidFill>
              </a:defRPr>
            </a:lvl1pPr>
          </a:lstStyle>
          <a:p>
            <a:pPr>
              <a:defRPr/>
            </a:pPr>
            <a:fld id="{A4F0BC93-622D-4964-921F-55B8C667A1AC}" type="slidenum">
              <a:rPr lang="en-AU" smtClean="0"/>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n-lt"/>
              </a:defRPr>
            </a:lvl1pPr>
          </a:lstStyle>
          <a:p>
            <a:r>
              <a:rPr lang="en-US" smtClean="0"/>
              <a:t>Click to edit Master title style</a:t>
            </a:r>
            <a:endParaRPr lang="en-AU"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Rectangle 6"/>
          <p:cNvSpPr>
            <a:spLocks noGrp="1" noChangeArrowheads="1"/>
          </p:cNvSpPr>
          <p:nvPr>
            <p:ph type="sldNum" sz="quarter" idx="12"/>
          </p:nvPr>
        </p:nvSpPr>
        <p:spPr>
          <a:ln/>
        </p:spPr>
        <p:txBody>
          <a:bodyPr/>
          <a:lstStyle>
            <a:lvl1pPr>
              <a:defRPr/>
            </a:lvl1pPr>
          </a:lstStyle>
          <a:p>
            <a:pPr>
              <a:defRPr/>
            </a:pPr>
            <a:fld id="{26D2C12F-7ED5-4845-BD5A-6477069A2082}"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224136"/>
          </a:xfrm>
        </p:spPr>
        <p:txBody>
          <a:bodyPr/>
          <a:lstStyle/>
          <a:p>
            <a:r>
              <a:rPr lang="en-US" smtClean="0"/>
              <a:t>Click to edit Master title style</a:t>
            </a:r>
            <a:endParaRPr lang="en-AU" dirty="0"/>
          </a:p>
        </p:txBody>
      </p:sp>
      <p:sp>
        <p:nvSpPr>
          <p:cNvPr id="3" name="Content Placeholder 2"/>
          <p:cNvSpPr>
            <a:spLocks noGrp="1"/>
          </p:cNvSpPr>
          <p:nvPr>
            <p:ph sz="half" idx="1"/>
          </p:nvPr>
        </p:nvSpPr>
        <p:spPr>
          <a:xfrm>
            <a:off x="457200" y="1700808"/>
            <a:ext cx="4038600" cy="4608512"/>
          </a:xfrm>
        </p:spPr>
        <p:txBody>
          <a:bodyPr/>
          <a:lstStyle>
            <a:lvl1pPr>
              <a:defRPr sz="2000"/>
            </a:lvl1pPr>
            <a:lvl2pPr>
              <a:defRPr sz="1800"/>
            </a:lvl2pPr>
            <a:lvl3pPr>
              <a:defRPr sz="1600"/>
            </a:lvl3pPr>
            <a:lvl4pPr>
              <a:defRPr sz="14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Content Placeholder 3"/>
          <p:cNvSpPr>
            <a:spLocks noGrp="1"/>
          </p:cNvSpPr>
          <p:nvPr>
            <p:ph sz="half" idx="2"/>
          </p:nvPr>
        </p:nvSpPr>
        <p:spPr>
          <a:xfrm>
            <a:off x="4648200" y="1700808"/>
            <a:ext cx="4038600" cy="4608512"/>
          </a:xfrm>
        </p:spPr>
        <p:txBody>
          <a:bodyPr/>
          <a:lstStyle>
            <a:lvl1pPr>
              <a:defRPr sz="2000"/>
            </a:lvl1pPr>
            <a:lvl2pPr>
              <a:defRPr sz="1800"/>
            </a:lvl2pPr>
            <a:lvl3pPr>
              <a:defRPr sz="1600"/>
            </a:lvl3pPr>
            <a:lvl4pPr>
              <a:defRPr sz="14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9" name="Slide Number Placeholder 8"/>
          <p:cNvSpPr>
            <a:spLocks noGrp="1"/>
          </p:cNvSpPr>
          <p:nvPr>
            <p:ph type="sldNum" sz="quarter" idx="11"/>
          </p:nvPr>
        </p:nvSpPr>
        <p:spPr/>
        <p:txBody>
          <a:bodyPr/>
          <a:lstStyle/>
          <a:p>
            <a:pPr>
              <a:defRPr/>
            </a:pPr>
            <a:fld id="{2C3D7134-0F07-4EF9-8846-BC2DC3A522B6}" type="slidenum">
              <a:rPr lang="en-AU" smtClean="0"/>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40768"/>
            <a:ext cx="4040188" cy="1080120"/>
          </a:xfrm>
        </p:spPr>
        <p:txBody>
          <a:bodyPr anchor="ctr" anchorCtr="0"/>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Rectangle 6"/>
          <p:cNvSpPr>
            <a:spLocks noGrp="1" noChangeArrowheads="1"/>
          </p:cNvSpPr>
          <p:nvPr>
            <p:ph type="sldNum" sz="quarter" idx="12"/>
          </p:nvPr>
        </p:nvSpPr>
        <p:spPr>
          <a:ln/>
        </p:spPr>
        <p:txBody>
          <a:bodyPr/>
          <a:lstStyle>
            <a:lvl1pPr>
              <a:defRPr/>
            </a:lvl1pPr>
          </a:lstStyle>
          <a:p>
            <a:pPr>
              <a:defRPr/>
            </a:pPr>
            <a:fld id="{45A3E9A4-0A89-4B70-9474-FEFB5355D53F}" type="slidenum">
              <a:rPr lang="en-AU"/>
              <a:pPr>
                <a:defRPr/>
              </a:pPr>
              <a:t>‹#›</a:t>
            </a:fld>
            <a:endParaRPr lang="en-AU"/>
          </a:p>
        </p:txBody>
      </p:sp>
      <p:sp>
        <p:nvSpPr>
          <p:cNvPr id="12" name="Text Placeholder 2"/>
          <p:cNvSpPr>
            <a:spLocks noGrp="1"/>
          </p:cNvSpPr>
          <p:nvPr>
            <p:ph type="body" idx="14"/>
          </p:nvPr>
        </p:nvSpPr>
        <p:spPr>
          <a:xfrm>
            <a:off x="4648200" y="1340768"/>
            <a:ext cx="4040188" cy="1080120"/>
          </a:xfrm>
        </p:spPr>
        <p:txBody>
          <a:bodyPr anchor="ctr" anchorCtr="0"/>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2"/>
          <p:cNvSpPr>
            <a:spLocks noGrp="1"/>
          </p:cNvSpPr>
          <p:nvPr>
            <p:ph sz="half" idx="15"/>
          </p:nvPr>
        </p:nvSpPr>
        <p:spPr>
          <a:xfrm>
            <a:off x="457200" y="2492375"/>
            <a:ext cx="4038600" cy="3633788"/>
          </a:xfrm>
        </p:spPr>
        <p:txBody>
          <a:bodyPr/>
          <a:lstStyle>
            <a:lvl1pPr>
              <a:defRPr sz="2000"/>
            </a:lvl1pPr>
            <a:lvl2pPr>
              <a:defRPr sz="1800"/>
            </a:lvl2pPr>
            <a:lvl3pPr>
              <a:defRPr sz="1600"/>
            </a:lvl3pPr>
            <a:lvl4pPr>
              <a:defRPr sz="14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4" name="Content Placeholder 3"/>
          <p:cNvSpPr>
            <a:spLocks noGrp="1"/>
          </p:cNvSpPr>
          <p:nvPr>
            <p:ph sz="half" idx="2"/>
          </p:nvPr>
        </p:nvSpPr>
        <p:spPr>
          <a:xfrm>
            <a:off x="4648200" y="2492375"/>
            <a:ext cx="4038600" cy="3633788"/>
          </a:xfrm>
        </p:spPr>
        <p:txBody>
          <a:bodyPr/>
          <a:lstStyle>
            <a:lvl1pPr>
              <a:defRPr sz="2000"/>
            </a:lvl1pPr>
            <a:lvl2pPr>
              <a:defRPr sz="1800"/>
            </a:lvl2pPr>
            <a:lvl3pPr>
              <a:defRPr sz="1600"/>
            </a:lvl3pPr>
            <a:lvl4pPr>
              <a:defRPr sz="14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87720ED3-5560-4060-9E35-2B5E1902E07E}"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ln/>
        </p:spPr>
        <p:txBody>
          <a:bodyPr/>
          <a:lstStyle>
            <a:lvl1pPr>
              <a:defRPr/>
            </a:lvl1pPr>
          </a:lstStyle>
          <a:p>
            <a:pPr>
              <a:defRPr/>
            </a:pPr>
            <a:fld id="{4BC6D37E-0783-4EDE-96D6-1243F475E753}"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9662" y="5157192"/>
            <a:ext cx="6084676" cy="566738"/>
          </a:xfrm>
        </p:spPr>
        <p:txBody>
          <a:bodyPr anchor="b"/>
          <a:lstStyle>
            <a:lvl1pPr algn="l">
              <a:defRPr sz="2000" b="1"/>
            </a:lvl1pPr>
          </a:lstStyle>
          <a:p>
            <a:r>
              <a:rPr lang="en-US" smtClean="0"/>
              <a:t>Click to edit Master title style</a:t>
            </a:r>
            <a:endParaRPr lang="en-AU" dirty="0"/>
          </a:p>
        </p:txBody>
      </p:sp>
      <p:sp>
        <p:nvSpPr>
          <p:cNvPr id="3" name="Picture Placeholder 2"/>
          <p:cNvSpPr>
            <a:spLocks noGrp="1"/>
          </p:cNvSpPr>
          <p:nvPr>
            <p:ph type="pic" idx="1"/>
          </p:nvPr>
        </p:nvSpPr>
        <p:spPr>
          <a:xfrm>
            <a:off x="1511660" y="1412776"/>
            <a:ext cx="6120680" cy="367240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AU" noProof="0" smtClean="0"/>
          </a:p>
        </p:txBody>
      </p:sp>
      <p:sp>
        <p:nvSpPr>
          <p:cNvPr id="4" name="Text Placeholder 3"/>
          <p:cNvSpPr>
            <a:spLocks noGrp="1"/>
          </p:cNvSpPr>
          <p:nvPr>
            <p:ph type="body" sz="half" idx="2"/>
          </p:nvPr>
        </p:nvSpPr>
        <p:spPr>
          <a:xfrm>
            <a:off x="1529662" y="5723930"/>
            <a:ext cx="6084676" cy="43894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457200" y="6453368"/>
            <a:ext cx="2133600" cy="288000"/>
          </a:xfrm>
          <a:prstGeom prst="rect">
            <a:avLst/>
          </a:prstGeom>
          <a:ln/>
        </p:spPr>
        <p:txBody>
          <a:bodyPr/>
          <a:lstStyle>
            <a:lvl1pPr>
              <a:defRPr/>
            </a:lvl1pPr>
          </a:lstStyle>
          <a:p>
            <a:pPr>
              <a:defRPr/>
            </a:pPr>
            <a:r>
              <a:rPr lang="en-US" smtClean="0"/>
              <a:t>14 May 2013</a:t>
            </a:r>
            <a:endParaRPr lang="en-AU"/>
          </a:p>
        </p:txBody>
      </p:sp>
      <p:sp>
        <p:nvSpPr>
          <p:cNvPr id="6" name="Footer Placeholder 5"/>
          <p:cNvSpPr>
            <a:spLocks noGrp="1" noChangeArrowheads="1"/>
          </p:cNvSpPr>
          <p:nvPr>
            <p:ph type="ftr" sz="quarter" idx="11"/>
          </p:nvPr>
        </p:nvSpPr>
        <p:spPr>
          <a:xfrm>
            <a:off x="3124200" y="6453368"/>
            <a:ext cx="2895600" cy="288000"/>
          </a:xfrm>
          <a:prstGeom prst="rect">
            <a:avLst/>
          </a:prstGeom>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BDA8CA54-EF9B-4F91-BA2D-EE2A2CD14941}"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27" name="Rectangle 2"/>
          <p:cNvSpPr>
            <a:spLocks noGrp="1" noChangeArrowheads="1"/>
          </p:cNvSpPr>
          <p:nvPr>
            <p:ph type="title"/>
          </p:nvPr>
        </p:nvSpPr>
        <p:spPr bwMode="auto">
          <a:xfrm>
            <a:off x="457200" y="188640"/>
            <a:ext cx="8229600" cy="122413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AU" dirty="0" smtClean="0"/>
          </a:p>
        </p:txBody>
      </p:sp>
      <p:sp>
        <p:nvSpPr>
          <p:cNvPr id="1028" name="Rectangle 3"/>
          <p:cNvSpPr>
            <a:spLocks noGrp="1" noChangeArrowheads="1"/>
          </p:cNvSpPr>
          <p:nvPr>
            <p:ph type="body" idx="1"/>
          </p:nvPr>
        </p:nvSpPr>
        <p:spPr bwMode="auto">
          <a:xfrm>
            <a:off x="457200" y="1700808"/>
            <a:ext cx="8229600" cy="4608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6553200" y="6453368"/>
            <a:ext cx="2133600" cy="288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solidFill>
                  <a:schemeClr val="tx1"/>
                </a:solidFill>
              </a:defRPr>
            </a:lvl1pPr>
          </a:lstStyle>
          <a:p>
            <a:pPr>
              <a:defRPr/>
            </a:pPr>
            <a:fld id="{2C3D7134-0F07-4EF9-8846-BC2DC3A522B6}" type="slidenum">
              <a:rPr lang="en-AU" smtClean="0"/>
              <a:pPr>
                <a:defRPr/>
              </a:pPr>
              <a:t>‹#›</a:t>
            </a:fld>
            <a:endParaRPr lang="en-AU" dirty="0"/>
          </a:p>
        </p:txBody>
      </p:sp>
    </p:spTree>
  </p:cSld>
  <p:clrMap bg1="lt1" tx1="dk1" bg2="lt2" tx2="dk2" accent1="accent1" accent2="accent2" accent3="accent3" accent4="accent4" accent5="accent5" accent6="accent6" hlink="hlink" folHlink="folHlink"/>
  <p:sldLayoutIdLst>
    <p:sldLayoutId id="2147483696" r:id="rId1"/>
    <p:sldLayoutId id="2147483684" r:id="rId2"/>
    <p:sldLayoutId id="2147483683" r:id="rId3"/>
    <p:sldLayoutId id="2147483682" r:id="rId4"/>
    <p:sldLayoutId id="2147483681" r:id="rId5"/>
    <p:sldLayoutId id="2147483680" r:id="rId6"/>
    <p:sldLayoutId id="2147483679" r:id="rId7"/>
    <p:sldLayoutId id="2147483677" r:id="rId8"/>
  </p:sldLayoutIdLst>
  <p:hf hdr="0" ftr="0"/>
  <p:txStyles>
    <p:titleStyle>
      <a:lvl1pPr algn="l" rtl="0" eaLnBrk="1" fontAlgn="base" hangingPunct="1">
        <a:spcBef>
          <a:spcPct val="0"/>
        </a:spcBef>
        <a:spcAft>
          <a:spcPct val="0"/>
        </a:spcAft>
        <a:defRPr sz="2800">
          <a:solidFill>
            <a:srgbClr val="133880"/>
          </a:solidFill>
          <a:latin typeface="+mj-lt"/>
          <a:ea typeface="+mj-ea"/>
          <a:cs typeface="+mj-cs"/>
        </a:defRPr>
      </a:lvl1pPr>
      <a:lvl2pPr algn="l" rtl="0" eaLnBrk="1" fontAlgn="base" hangingPunct="1">
        <a:spcBef>
          <a:spcPct val="0"/>
        </a:spcBef>
        <a:spcAft>
          <a:spcPct val="0"/>
        </a:spcAft>
        <a:defRPr sz="2800">
          <a:solidFill>
            <a:srgbClr val="002664"/>
          </a:solidFill>
          <a:latin typeface="Arial" charset="0"/>
        </a:defRPr>
      </a:lvl2pPr>
      <a:lvl3pPr algn="l" rtl="0" eaLnBrk="1" fontAlgn="base" hangingPunct="1">
        <a:spcBef>
          <a:spcPct val="0"/>
        </a:spcBef>
        <a:spcAft>
          <a:spcPct val="0"/>
        </a:spcAft>
        <a:defRPr sz="2800">
          <a:solidFill>
            <a:srgbClr val="002664"/>
          </a:solidFill>
          <a:latin typeface="Arial" charset="0"/>
        </a:defRPr>
      </a:lvl3pPr>
      <a:lvl4pPr algn="l" rtl="0" eaLnBrk="1" fontAlgn="base" hangingPunct="1">
        <a:spcBef>
          <a:spcPct val="0"/>
        </a:spcBef>
        <a:spcAft>
          <a:spcPct val="0"/>
        </a:spcAft>
        <a:defRPr sz="2800">
          <a:solidFill>
            <a:srgbClr val="002664"/>
          </a:solidFill>
          <a:latin typeface="Arial" charset="0"/>
        </a:defRPr>
      </a:lvl4pPr>
      <a:lvl5pPr algn="l" rtl="0" eaLnBrk="1" fontAlgn="base" hangingPunct="1">
        <a:spcBef>
          <a:spcPct val="0"/>
        </a:spcBef>
        <a:spcAft>
          <a:spcPct val="0"/>
        </a:spcAft>
        <a:defRPr sz="2800">
          <a:solidFill>
            <a:srgbClr val="002664"/>
          </a:solidFill>
          <a:latin typeface="Arial" charset="0"/>
        </a:defRPr>
      </a:lvl5pPr>
      <a:lvl6pPr marL="457200" algn="l" rtl="0" eaLnBrk="1" fontAlgn="base" hangingPunct="1">
        <a:spcBef>
          <a:spcPct val="0"/>
        </a:spcBef>
        <a:spcAft>
          <a:spcPct val="0"/>
        </a:spcAft>
        <a:defRPr sz="2800">
          <a:solidFill>
            <a:srgbClr val="002664"/>
          </a:solidFill>
          <a:latin typeface="Arial" charset="0"/>
        </a:defRPr>
      </a:lvl6pPr>
      <a:lvl7pPr marL="914400" algn="l" rtl="0" eaLnBrk="1" fontAlgn="base" hangingPunct="1">
        <a:spcBef>
          <a:spcPct val="0"/>
        </a:spcBef>
        <a:spcAft>
          <a:spcPct val="0"/>
        </a:spcAft>
        <a:defRPr sz="2800">
          <a:solidFill>
            <a:srgbClr val="002664"/>
          </a:solidFill>
          <a:latin typeface="Arial" charset="0"/>
        </a:defRPr>
      </a:lvl7pPr>
      <a:lvl8pPr marL="1371600" algn="l" rtl="0" eaLnBrk="1" fontAlgn="base" hangingPunct="1">
        <a:spcBef>
          <a:spcPct val="0"/>
        </a:spcBef>
        <a:spcAft>
          <a:spcPct val="0"/>
        </a:spcAft>
        <a:defRPr sz="2800">
          <a:solidFill>
            <a:srgbClr val="002664"/>
          </a:solidFill>
          <a:latin typeface="Arial" charset="0"/>
        </a:defRPr>
      </a:lvl8pPr>
      <a:lvl9pPr marL="1828800" algn="l" rtl="0" eaLnBrk="1" fontAlgn="base" hangingPunct="1">
        <a:spcBef>
          <a:spcPct val="0"/>
        </a:spcBef>
        <a:spcAft>
          <a:spcPct val="0"/>
        </a:spcAft>
        <a:defRPr sz="2800">
          <a:solidFill>
            <a:srgbClr val="002664"/>
          </a:solidFill>
          <a:latin typeface="Arial"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Ø"/>
        <a:defRPr>
          <a:solidFill>
            <a:schemeClr val="tx1"/>
          </a:solidFill>
          <a:latin typeface="+mn-lt"/>
        </a:defRPr>
      </a:lvl2pPr>
      <a:lvl3pPr marL="1143000" indent="-228600" algn="l" rtl="0" eaLnBrk="1" fontAlgn="base" hangingPunct="1">
        <a:spcBef>
          <a:spcPct val="20000"/>
        </a:spcBef>
        <a:spcAft>
          <a:spcPct val="0"/>
        </a:spcAft>
        <a:buFont typeface="Arial" pitchFamily="34" charset="0"/>
        <a:buChar char="−"/>
        <a:defRPr sz="1600">
          <a:solidFill>
            <a:schemeClr val="tx1"/>
          </a:solidFill>
          <a:latin typeface="+mn-lt"/>
        </a:defRPr>
      </a:lvl3pPr>
      <a:lvl4pPr marL="1600200" indent="-228600" algn="l" rtl="0" eaLnBrk="1" fontAlgn="base" hangingPunct="1">
        <a:spcBef>
          <a:spcPct val="20000"/>
        </a:spcBef>
        <a:spcAft>
          <a:spcPct val="0"/>
        </a:spcAft>
        <a:buFont typeface="Wingdings" pitchFamily="2" charset="2"/>
        <a:buChar char="w"/>
        <a:defRPr sz="1400">
          <a:solidFill>
            <a:schemeClr val="tx1"/>
          </a:solidFill>
          <a:latin typeface="+mn-lt"/>
        </a:defRPr>
      </a:lvl4pPr>
      <a:lvl5pPr marL="2057400" indent="-228600" algn="l" rtl="0" eaLnBrk="1" fontAlgn="base" hangingPunct="1">
        <a:spcBef>
          <a:spcPct val="20000"/>
        </a:spcBef>
        <a:spcAft>
          <a:spcPct val="0"/>
        </a:spcAft>
        <a:buFont typeface="Wingdings" pitchFamily="2" charset="2"/>
        <a:buChar char="Ø"/>
        <a:defRPr sz="1400">
          <a:solidFill>
            <a:srgbClr val="002664"/>
          </a:solidFill>
          <a:latin typeface="+mn-lt"/>
        </a:defRPr>
      </a:lvl5pPr>
      <a:lvl6pPr marL="2514600" indent="-228600" algn="l" rtl="0" eaLnBrk="1" fontAlgn="base" hangingPunct="1">
        <a:spcBef>
          <a:spcPct val="20000"/>
        </a:spcBef>
        <a:spcAft>
          <a:spcPct val="0"/>
        </a:spcAft>
        <a:buFont typeface="Wingdings" pitchFamily="2" charset="2"/>
        <a:buChar char="Ø"/>
        <a:defRPr sz="1400">
          <a:solidFill>
            <a:schemeClr val="tx1"/>
          </a:solidFill>
          <a:latin typeface="+mn-lt"/>
        </a:defRPr>
      </a:lvl6pPr>
      <a:lvl7pPr marL="2971800" indent="-228600" algn="l" rtl="0" eaLnBrk="1" fontAlgn="base" hangingPunct="1">
        <a:spcBef>
          <a:spcPct val="20000"/>
        </a:spcBef>
        <a:spcAft>
          <a:spcPct val="0"/>
        </a:spcAft>
        <a:buFont typeface="Wingdings" pitchFamily="2" charset="2"/>
        <a:buChar char="Ø"/>
        <a:defRPr sz="1400">
          <a:solidFill>
            <a:schemeClr val="tx1"/>
          </a:solidFill>
          <a:latin typeface="+mn-lt"/>
        </a:defRPr>
      </a:lvl7pPr>
      <a:lvl8pPr marL="3429000" indent="-228600" algn="l" rtl="0" eaLnBrk="1" fontAlgn="base" hangingPunct="1">
        <a:spcBef>
          <a:spcPct val="20000"/>
        </a:spcBef>
        <a:spcAft>
          <a:spcPct val="0"/>
        </a:spcAft>
        <a:buFont typeface="Wingdings" pitchFamily="2" charset="2"/>
        <a:buChar char="Ø"/>
        <a:defRPr sz="1400">
          <a:solidFill>
            <a:schemeClr val="tx1"/>
          </a:solidFill>
          <a:latin typeface="+mn-lt"/>
        </a:defRPr>
      </a:lvl8pPr>
      <a:lvl9pPr marL="3886200" indent="-228600" algn="l" rtl="0" eaLnBrk="1" fontAlgn="base" hangingPunct="1">
        <a:spcBef>
          <a:spcPct val="20000"/>
        </a:spcBef>
        <a:spcAft>
          <a:spcPct val="0"/>
        </a:spcAft>
        <a:buFont typeface="Wingdings" pitchFamily="2" charset="2"/>
        <a:buChar char="Ø"/>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539552" y="1916832"/>
            <a:ext cx="7772400" cy="2016224"/>
          </a:xfrm>
        </p:spPr>
        <p:txBody>
          <a:bodyPr/>
          <a:lstStyle/>
          <a:p>
            <a:pPr algn="ctr"/>
            <a:r>
              <a:rPr lang="en-AU" sz="4000" dirty="0" smtClean="0"/>
              <a:t>A very special</a:t>
            </a:r>
            <a:br>
              <a:rPr lang="en-AU" sz="4000" dirty="0" smtClean="0"/>
            </a:br>
            <a:r>
              <a:rPr lang="en-AU" sz="4000" dirty="0" smtClean="0"/>
              <a:t>Records Managers’ Forum</a:t>
            </a:r>
            <a:endParaRPr lang="en-AU" sz="4000" dirty="0"/>
          </a:p>
        </p:txBody>
      </p:sp>
      <p:sp>
        <p:nvSpPr>
          <p:cNvPr id="13" name="Date Placeholder 12"/>
          <p:cNvSpPr>
            <a:spLocks noGrp="1"/>
          </p:cNvSpPr>
          <p:nvPr>
            <p:ph type="dt" sz="half" idx="10"/>
          </p:nvPr>
        </p:nvSpPr>
        <p:spPr/>
        <p:txBody>
          <a:bodyPr/>
          <a:lstStyle/>
          <a:p>
            <a:pPr>
              <a:defRPr/>
            </a:pPr>
            <a:r>
              <a:rPr lang="en-US" dirty="0" smtClean="0"/>
              <a:t>31 July 2019</a:t>
            </a:r>
            <a:endParaRPr lang="en-A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Program </a:t>
            </a:r>
            <a:endParaRPr lang="en-AU" dirty="0"/>
          </a:p>
        </p:txBody>
      </p:sp>
      <p:sp>
        <p:nvSpPr>
          <p:cNvPr id="3" name="Content Placeholder 2"/>
          <p:cNvSpPr>
            <a:spLocks noGrp="1"/>
          </p:cNvSpPr>
          <p:nvPr>
            <p:ph idx="1"/>
          </p:nvPr>
        </p:nvSpPr>
        <p:spPr/>
        <p:txBody>
          <a:bodyPr/>
          <a:lstStyle/>
          <a:p>
            <a:r>
              <a:rPr lang="en-AU" dirty="0" smtClean="0"/>
              <a:t>Welcome from Adam Lindsay, Executive Director, NSW State Archives and Records</a:t>
            </a:r>
          </a:p>
          <a:p>
            <a:r>
              <a:rPr lang="en-AU" dirty="0" smtClean="0"/>
              <a:t>Meet the Archives Team – Sally Irvine-Smith, Manager Collections</a:t>
            </a:r>
          </a:p>
          <a:p>
            <a:r>
              <a:rPr lang="en-AU" dirty="0"/>
              <a:t>Demonstration of SAMS and PRIMO - Fiona </a:t>
            </a:r>
            <a:r>
              <a:rPr lang="en-AU" dirty="0" smtClean="0"/>
              <a:t>Sullivan, Acting </a:t>
            </a:r>
            <a:r>
              <a:rPr lang="en-AU" dirty="0"/>
              <a:t>Manager, Engagement &amp; Access </a:t>
            </a:r>
            <a:r>
              <a:rPr lang="en-AU" dirty="0" smtClean="0"/>
              <a:t>Services</a:t>
            </a:r>
          </a:p>
          <a:p>
            <a:r>
              <a:rPr lang="en-AU" dirty="0"/>
              <a:t>Meet the GRR team - Kristy </a:t>
            </a:r>
            <a:r>
              <a:rPr lang="en-AU" dirty="0" smtClean="0"/>
              <a:t>Tiberi, Acting </a:t>
            </a:r>
            <a:r>
              <a:rPr lang="en-AU" dirty="0"/>
              <a:t>Manager, Systems and </a:t>
            </a:r>
            <a:r>
              <a:rPr lang="en-AU" dirty="0" smtClean="0"/>
              <a:t>Development, Government </a:t>
            </a:r>
            <a:r>
              <a:rPr lang="en-AU" dirty="0"/>
              <a:t>Records </a:t>
            </a:r>
            <a:r>
              <a:rPr lang="en-AU" dirty="0" smtClean="0"/>
              <a:t>Repository</a:t>
            </a:r>
          </a:p>
          <a:p>
            <a:r>
              <a:rPr lang="en-AU" dirty="0"/>
              <a:t>Review of the State Records Act </a:t>
            </a:r>
            <a:r>
              <a:rPr lang="en-AU" dirty="0" smtClean="0"/>
              <a:t>1998 – Andrew Pickles, Manager Government Recordkeeping</a:t>
            </a:r>
          </a:p>
          <a:p>
            <a:r>
              <a:rPr lang="en-AU" dirty="0" smtClean="0"/>
              <a:t>Government Recordkeeping Updates – Andrew Pickles, Manager Government Recordkeeping</a:t>
            </a:r>
          </a:p>
          <a:p>
            <a:r>
              <a:rPr lang="en-AU" dirty="0" smtClean="0"/>
              <a:t>Tours!</a:t>
            </a:r>
          </a:p>
          <a:p>
            <a:r>
              <a:rPr lang="en-AU" dirty="0" smtClean="0"/>
              <a:t>Lunch</a:t>
            </a:r>
            <a:endParaRPr lang="en-AU" dirty="0"/>
          </a:p>
          <a:p>
            <a:endParaRPr lang="en-AU" dirty="0"/>
          </a:p>
          <a:p>
            <a:endParaRPr lang="en-AU" dirty="0"/>
          </a:p>
          <a:p>
            <a:endParaRPr lang="en-AU" dirty="0"/>
          </a:p>
        </p:txBody>
      </p:sp>
      <p:sp>
        <p:nvSpPr>
          <p:cNvPr id="6" name="Slide Number Placeholder 5"/>
          <p:cNvSpPr>
            <a:spLocks noGrp="1"/>
          </p:cNvSpPr>
          <p:nvPr>
            <p:ph type="sldNum" sz="quarter" idx="12"/>
          </p:nvPr>
        </p:nvSpPr>
        <p:spPr/>
        <p:txBody>
          <a:bodyPr/>
          <a:lstStyle/>
          <a:p>
            <a:pPr>
              <a:defRPr/>
            </a:pPr>
            <a:fld id="{9D640F74-9BEA-455D-8D62-59A98C2FFF0A}" type="slidenum">
              <a:rPr lang="en-AU" smtClean="0"/>
              <a:pPr>
                <a:defRPr/>
              </a:pPr>
              <a:t>2</a:t>
            </a:fld>
            <a:endParaRPr lang="en-A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Government Recordkeeping Updates</a:t>
            </a:r>
            <a:endParaRPr lang="en-AU" dirty="0"/>
          </a:p>
        </p:txBody>
      </p:sp>
      <p:sp>
        <p:nvSpPr>
          <p:cNvPr id="5" name="Content Placeholder 4"/>
          <p:cNvSpPr>
            <a:spLocks noGrp="1"/>
          </p:cNvSpPr>
          <p:nvPr>
            <p:ph idx="1"/>
          </p:nvPr>
        </p:nvSpPr>
        <p:spPr/>
        <p:txBody>
          <a:bodyPr/>
          <a:lstStyle/>
          <a:p>
            <a:r>
              <a:rPr lang="en-AU" dirty="0"/>
              <a:t>NSW State Archives and Records moves to Department of Premier and Cabinet</a:t>
            </a:r>
          </a:p>
          <a:p>
            <a:r>
              <a:rPr lang="en-AU" dirty="0" smtClean="0"/>
              <a:t>We have moved – new telephone numbers in June issue of </a:t>
            </a:r>
            <a:r>
              <a:rPr lang="en-AU" i="1" dirty="0" smtClean="0"/>
              <a:t>For The Record</a:t>
            </a:r>
            <a:r>
              <a:rPr lang="en-AU" dirty="0" smtClean="0"/>
              <a:t> </a:t>
            </a:r>
          </a:p>
          <a:p>
            <a:r>
              <a:rPr lang="en-AU" dirty="0" smtClean="0"/>
              <a:t>Currently revising existing guidance:</a:t>
            </a:r>
          </a:p>
          <a:p>
            <a:pPr lvl="1">
              <a:buFont typeface="Wingdings" panose="05000000000000000000" pitchFamily="2" charset="2"/>
              <a:buChar char="§"/>
            </a:pPr>
            <a:r>
              <a:rPr lang="en-AU" dirty="0" smtClean="0"/>
              <a:t>Cloud </a:t>
            </a:r>
            <a:r>
              <a:rPr lang="en-AU" dirty="0"/>
              <a:t>computing</a:t>
            </a:r>
          </a:p>
          <a:p>
            <a:pPr lvl="1">
              <a:buFont typeface="Wingdings" panose="05000000000000000000" pitchFamily="2" charset="2"/>
              <a:buChar char="§"/>
            </a:pPr>
            <a:r>
              <a:rPr lang="en-AU" dirty="0" smtClean="0"/>
              <a:t>Create </a:t>
            </a:r>
            <a:r>
              <a:rPr lang="en-AU" dirty="0"/>
              <a:t>and capture guidance</a:t>
            </a:r>
          </a:p>
          <a:p>
            <a:pPr lvl="1">
              <a:buFont typeface="Wingdings" panose="05000000000000000000" pitchFamily="2" charset="2"/>
              <a:buChar char="§"/>
            </a:pPr>
            <a:r>
              <a:rPr lang="en-AU" dirty="0" smtClean="0"/>
              <a:t>Digitisation</a:t>
            </a:r>
            <a:r>
              <a:rPr lang="en-AU" dirty="0"/>
              <a:t>: Technical </a:t>
            </a:r>
            <a:r>
              <a:rPr lang="en-AU" dirty="0" smtClean="0"/>
              <a:t>specifications</a:t>
            </a:r>
          </a:p>
          <a:p>
            <a:pPr lvl="1">
              <a:buFont typeface="Wingdings" panose="05000000000000000000" pitchFamily="2" charset="2"/>
              <a:buChar char="§"/>
            </a:pPr>
            <a:r>
              <a:rPr lang="en-AU" dirty="0" smtClean="0"/>
              <a:t>Managing records in administrative change</a:t>
            </a:r>
            <a:endParaRPr lang="en-AU" dirty="0"/>
          </a:p>
          <a:p>
            <a:pPr>
              <a:buFont typeface="Arial" panose="020B0604020202020204" pitchFamily="34" charset="0"/>
              <a:buChar char="•"/>
            </a:pPr>
            <a:r>
              <a:rPr lang="en-AU" dirty="0" smtClean="0"/>
              <a:t>Development of new guidance:</a:t>
            </a:r>
          </a:p>
          <a:p>
            <a:pPr lvl="1">
              <a:buFont typeface="Wingdings" panose="05000000000000000000" pitchFamily="2" charset="2"/>
              <a:buChar char="§"/>
            </a:pPr>
            <a:r>
              <a:rPr lang="en-AU" dirty="0" smtClean="0"/>
              <a:t>Sustainable file formats</a:t>
            </a:r>
          </a:p>
          <a:p>
            <a:pPr lvl="1">
              <a:buFont typeface="Wingdings" panose="05000000000000000000" pitchFamily="2" charset="2"/>
              <a:buChar char="§"/>
            </a:pPr>
            <a:r>
              <a:rPr lang="en-AU" dirty="0" smtClean="0"/>
              <a:t>Microsoft Office 365 and Records Management</a:t>
            </a:r>
          </a:p>
          <a:p>
            <a:pPr>
              <a:buFont typeface="Wingdings" panose="05000000000000000000" pitchFamily="2" charset="2"/>
              <a:buChar char="§"/>
            </a:pPr>
            <a:endParaRPr lang="en-AU" dirty="0" smtClean="0"/>
          </a:p>
          <a:p>
            <a:pPr>
              <a:buFont typeface="Wingdings" panose="05000000000000000000" pitchFamily="2" charset="2"/>
              <a:buChar char="§"/>
            </a:pPr>
            <a:endParaRPr lang="en-AU" dirty="0"/>
          </a:p>
        </p:txBody>
      </p:sp>
      <p:sp>
        <p:nvSpPr>
          <p:cNvPr id="6" name="Slide Number Placeholder 5"/>
          <p:cNvSpPr>
            <a:spLocks noGrp="1"/>
          </p:cNvSpPr>
          <p:nvPr>
            <p:ph type="sldNum" sz="quarter" idx="12"/>
          </p:nvPr>
        </p:nvSpPr>
        <p:spPr/>
        <p:txBody>
          <a:bodyPr/>
          <a:lstStyle/>
          <a:p>
            <a:pPr>
              <a:defRPr/>
            </a:pPr>
            <a:fld id="{2C3D7134-0F07-4EF9-8846-BC2DC3A522B6}" type="slidenum">
              <a:rPr lang="en-AU" smtClean="0"/>
              <a:pPr>
                <a:defRPr/>
              </a:pPr>
              <a:t>3</a:t>
            </a:fld>
            <a:endParaRPr lang="en-AU" dirty="0"/>
          </a:p>
        </p:txBody>
      </p:sp>
    </p:spTree>
    <p:extLst>
      <p:ext uri="{BB962C8B-B14F-4D97-AF65-F5344CB8AC3E}">
        <p14:creationId xmlns:p14="http://schemas.microsoft.com/office/powerpoint/2010/main" val="3029533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Updates …</a:t>
            </a:r>
            <a:endParaRPr lang="en-AU" dirty="0"/>
          </a:p>
        </p:txBody>
      </p:sp>
      <p:sp>
        <p:nvSpPr>
          <p:cNvPr id="3" name="Content Placeholder 2"/>
          <p:cNvSpPr>
            <a:spLocks noGrp="1"/>
          </p:cNvSpPr>
          <p:nvPr>
            <p:ph idx="1"/>
          </p:nvPr>
        </p:nvSpPr>
        <p:spPr/>
        <p:txBody>
          <a:bodyPr/>
          <a:lstStyle/>
          <a:p>
            <a:r>
              <a:rPr lang="en-AU" dirty="0"/>
              <a:t>Revised General retention and disposal authority for records of patients in public health system (GDA17) </a:t>
            </a:r>
          </a:p>
          <a:p>
            <a:r>
              <a:rPr lang="en-AU" dirty="0"/>
              <a:t>New Functional retention and disposal authority for the provision and regulation of childcare services (FA404) </a:t>
            </a:r>
          </a:p>
          <a:p>
            <a:endParaRPr lang="en-AU" dirty="0"/>
          </a:p>
        </p:txBody>
      </p:sp>
      <p:sp>
        <p:nvSpPr>
          <p:cNvPr id="4" name="Slide Number Placeholder 3"/>
          <p:cNvSpPr>
            <a:spLocks noGrp="1"/>
          </p:cNvSpPr>
          <p:nvPr>
            <p:ph type="sldNum" sz="quarter" idx="12"/>
          </p:nvPr>
        </p:nvSpPr>
        <p:spPr/>
        <p:txBody>
          <a:bodyPr/>
          <a:lstStyle/>
          <a:p>
            <a:pPr>
              <a:defRPr/>
            </a:pPr>
            <a:fld id="{A4F0BC93-622D-4964-921F-55B8C667A1AC}" type="slidenum">
              <a:rPr lang="en-AU" smtClean="0"/>
              <a:pPr>
                <a:defRPr/>
              </a:pPr>
              <a:t>4</a:t>
            </a:fld>
            <a:endParaRPr lang="en-AU" dirty="0"/>
          </a:p>
        </p:txBody>
      </p:sp>
    </p:spTree>
    <p:extLst>
      <p:ext uri="{BB962C8B-B14F-4D97-AF65-F5344CB8AC3E}">
        <p14:creationId xmlns:p14="http://schemas.microsoft.com/office/powerpoint/2010/main" val="2032962462"/>
      </p:ext>
    </p:extLst>
  </p:cSld>
  <p:clrMapOvr>
    <a:masterClrMapping/>
  </p:clrMapOvr>
  <p:timing>
    <p:tnLst>
      <p:par>
        <p:cTn id="1" dur="indefinite" restart="never" nodeType="tmRoot"/>
      </p:par>
    </p:tnLst>
  </p:timing>
</p:sld>
</file>

<file path=ppt/theme/theme1.xml><?xml version="1.0" encoding="utf-8"?>
<a:theme xmlns:a="http://schemas.openxmlformats.org/drawingml/2006/main" name="SARA_powerpoint_light">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SARA_powerpoint_light</Template>
  <TotalTime>35</TotalTime>
  <Words>661</Words>
  <Application>Microsoft Office PowerPoint</Application>
  <PresentationFormat>On-screen Show (4:3)</PresentationFormat>
  <Paragraphs>63</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SARA_powerpoint_light</vt:lpstr>
      <vt:lpstr>A very special Records Managers’ Forum</vt:lpstr>
      <vt:lpstr>Program </vt:lpstr>
      <vt:lpstr>Government Recordkeeping Updates</vt:lpstr>
      <vt:lpstr>Updates …</vt:lpstr>
    </vt:vector>
  </TitlesOfParts>
  <Company>State Records NSW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very special Records Managers’ Forum</dc:title>
  <dc:creator>Robinson, Catherine</dc:creator>
  <cp:lastModifiedBy>Robinson, Catherine</cp:lastModifiedBy>
  <cp:revision>4</cp:revision>
  <dcterms:created xsi:type="dcterms:W3CDTF">2019-07-30T01:19:16Z</dcterms:created>
  <dcterms:modified xsi:type="dcterms:W3CDTF">2019-07-30T01:55:09Z</dcterms:modified>
</cp:coreProperties>
</file>