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3"/>
  </p:notesMasterIdLst>
  <p:sldIdLst>
    <p:sldId id="268" r:id="rId5"/>
    <p:sldId id="290" r:id="rId6"/>
    <p:sldId id="287" r:id="rId7"/>
    <p:sldId id="301" r:id="rId8"/>
    <p:sldId id="274" r:id="rId9"/>
    <p:sldId id="312" r:id="rId10"/>
    <p:sldId id="310" r:id="rId11"/>
    <p:sldId id="306" r:id="rId12"/>
    <p:sldId id="318" r:id="rId13"/>
    <p:sldId id="317" r:id="rId14"/>
    <p:sldId id="320" r:id="rId15"/>
    <p:sldId id="321" r:id="rId16"/>
    <p:sldId id="316" r:id="rId17"/>
    <p:sldId id="313" r:id="rId18"/>
    <p:sldId id="311" r:id="rId19"/>
    <p:sldId id="307" r:id="rId20"/>
    <p:sldId id="305" r:id="rId21"/>
    <p:sldId id="308" r:id="rId22"/>
  </p:sldIdLst>
  <p:sldSz cx="9144000" cy="6858000" type="screen4x3"/>
  <p:notesSz cx="6794500" cy="9931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20">
          <p15:clr>
            <a:srgbClr val="A4A3A4"/>
          </p15:clr>
        </p15:guide>
        <p15:guide id="2" pos="2864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y Robertson" initials="MR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4626"/>
    <a:srgbClr val="424242"/>
    <a:srgbClr val="0148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623" autoAdjust="0"/>
    <p:restoredTop sz="93901" autoAdjust="0"/>
  </p:normalViewPr>
  <p:slideViewPr>
    <p:cSldViewPr snapToGrid="0" snapToObjects="1">
      <p:cViewPr>
        <p:scale>
          <a:sx n="120" d="100"/>
          <a:sy n="120" d="100"/>
        </p:scale>
        <p:origin x="120" y="-138"/>
      </p:cViewPr>
      <p:guideLst>
        <p:guide orient="horz" pos="2120"/>
        <p:guide pos="286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85" d="100"/>
        <a:sy n="18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C429AF-00AB-4719-9348-44EF09D48C20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AE7817-E949-4C13-BA53-3C4E5CAE09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209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AE7817-E949-4C13-BA53-3C4E5CAE090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9031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51220C-D1F2-4542-96FB-BFB1CF5028CB}" type="slidenum">
              <a:rPr lang="en-AU" smtClean="0"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275246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51220C-D1F2-4542-96FB-BFB1CF5028CB}" type="slidenum">
              <a:rPr lang="en-AU" smtClean="0"/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973859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51220C-D1F2-4542-96FB-BFB1CF5028CB}" type="slidenum">
              <a:rPr lang="en-AU" smtClean="0"/>
              <a:t>16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10253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51220C-D1F2-4542-96FB-BFB1CF5028CB}" type="slidenum">
              <a:rPr lang="en-AU" smtClean="0"/>
              <a:t>17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183875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AE7817-E949-4C13-BA53-3C4E5CAE09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1883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AE7817-E949-4C13-BA53-3C4E5CAE090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703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AE7817-E949-4C13-BA53-3C4E5CAE09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3936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AE7817-E949-4C13-BA53-3C4E5CAE09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7990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AE7817-E949-4C13-BA53-3C4E5CAE09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7132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51220C-D1F2-4542-96FB-BFB1CF5028CB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689185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51220C-D1F2-4542-96FB-BFB1CF5028CB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163731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AE7817-E949-4C13-BA53-3C4E5CAE09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0937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AE7817-E949-4C13-BA53-3C4E5CAE09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389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– Red option 1 (add own 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PT Template background file_Re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4587875" y="0"/>
            <a:ext cx="4556125" cy="6858000"/>
          </a:xfr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7" name="Title 8"/>
          <p:cNvSpPr>
            <a:spLocks noGrp="1"/>
          </p:cNvSpPr>
          <p:nvPr>
            <p:ph type="title"/>
          </p:nvPr>
        </p:nvSpPr>
        <p:spPr>
          <a:xfrm>
            <a:off x="381884" y="1797599"/>
            <a:ext cx="3948874" cy="1322972"/>
          </a:xfrm>
        </p:spPr>
        <p:txBody>
          <a:bodyPr anchor="t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66941" y="3360968"/>
            <a:ext cx="3963817" cy="852488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07136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– White 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Placeholder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5025" y="419100"/>
            <a:ext cx="4035425" cy="601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 descr="USY_MB1_PMS_1_Colour_Standard_Logo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4025" y="5905500"/>
            <a:ext cx="153670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8"/>
          <p:cNvSpPr>
            <a:spLocks noGrp="1"/>
          </p:cNvSpPr>
          <p:nvPr>
            <p:ph type="title"/>
          </p:nvPr>
        </p:nvSpPr>
        <p:spPr>
          <a:xfrm>
            <a:off x="381884" y="1797599"/>
            <a:ext cx="3948874" cy="1322972"/>
          </a:xfrm>
        </p:spPr>
        <p:txBody>
          <a:bodyPr anchor="t"/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66941" y="3360968"/>
            <a:ext cx="3963817" cy="852488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71859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– White option 5 (no 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7" descr="USY_MB1_PMS_1_Colour_Standard_Logo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4025" y="5905500"/>
            <a:ext cx="153670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8"/>
          <p:cNvSpPr>
            <a:spLocks noGrp="1"/>
          </p:cNvSpPr>
          <p:nvPr>
            <p:ph type="title"/>
          </p:nvPr>
        </p:nvSpPr>
        <p:spPr>
          <a:xfrm>
            <a:off x="381884" y="1797599"/>
            <a:ext cx="3948874" cy="1322972"/>
          </a:xfrm>
        </p:spPr>
        <p:txBody>
          <a:bodyPr anchor="t"/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66941" y="3360968"/>
            <a:ext cx="3963817" cy="852488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699088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90000"/>
              </a:lnSpc>
              <a:defRPr/>
            </a:lvl1pPr>
            <a:lvl2pPr marL="742950" indent="-285750">
              <a:lnSpc>
                <a:spcPct val="90000"/>
              </a:lnSpc>
              <a:buFont typeface="Lucida Grande"/>
              <a:buChar char="–"/>
              <a:defRPr/>
            </a:lvl2pPr>
            <a:lvl3pPr>
              <a:lnSpc>
                <a:spcPct val="90000"/>
              </a:lnSpc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785837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 and Two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59925"/>
            <a:ext cx="403860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59925"/>
            <a:ext cx="403860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518651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457200" y="5491163"/>
            <a:ext cx="4038600" cy="537602"/>
          </a:xfrm>
        </p:spPr>
        <p:txBody>
          <a:bodyPr lIns="0" tIns="72000" rIns="7200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None/>
              <a:tabLst/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57200" y="1360488"/>
            <a:ext cx="4038600" cy="413039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59925"/>
            <a:ext cx="403860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842268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able Placeholder 4"/>
          <p:cNvSpPr>
            <a:spLocks noGrp="1"/>
          </p:cNvSpPr>
          <p:nvPr>
            <p:ph type="tbl" sz="quarter" idx="12"/>
          </p:nvPr>
        </p:nvSpPr>
        <p:spPr>
          <a:xfrm>
            <a:off x="457200" y="1360488"/>
            <a:ext cx="4038600" cy="41306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noProof="0"/>
              <a:t>Click icon to add table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59925"/>
            <a:ext cx="403860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457200" y="5491163"/>
            <a:ext cx="4038600" cy="537602"/>
          </a:xfrm>
        </p:spPr>
        <p:txBody>
          <a:bodyPr lIns="0" tIns="72000" rIns="7200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None/>
              <a:tabLst/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255055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5"/>
          <p:cNvSpPr>
            <a:spLocks noGrp="1"/>
          </p:cNvSpPr>
          <p:nvPr>
            <p:ph type="chart" sz="quarter" idx="13"/>
          </p:nvPr>
        </p:nvSpPr>
        <p:spPr>
          <a:xfrm>
            <a:off x="457200" y="1360488"/>
            <a:ext cx="4038600" cy="4130675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None/>
              <a:tabLst/>
              <a:defRPr/>
            </a:lvl1pPr>
          </a:lstStyle>
          <a:p>
            <a:pPr lvl="0"/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59925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457200" y="5491163"/>
            <a:ext cx="4038600" cy="537602"/>
          </a:xfrm>
        </p:spPr>
        <p:txBody>
          <a:bodyPr lIns="0" tIns="72000" rIns="7200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None/>
              <a:tabLst/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3159214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/>
        <p:txBody>
          <a:bodyPr anchor="ctr" anchorCtr="1"/>
          <a:lstStyle>
            <a:lvl1pPr marL="0" indent="0" algn="ctr">
              <a:buNone/>
              <a:defRPr baseline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6883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4950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2349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– Red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PT Template background file_Re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571344" y="0"/>
            <a:ext cx="4581600" cy="6872400"/>
          </a:xfrm>
          <a:prstGeom prst="rect">
            <a:avLst/>
          </a:prstGeom>
          <a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xtLst/>
        </p:spPr>
      </p:pic>
      <p:pic>
        <p:nvPicPr>
          <p:cNvPr id="2" name="Picture 1" descr="269F7152-Edit.jpg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75" r="27248"/>
          <a:stretch/>
        </p:blipFill>
        <p:spPr>
          <a:xfrm>
            <a:off x="4571344" y="-1"/>
            <a:ext cx="4581600" cy="6875925"/>
          </a:xfrm>
          <a:prstGeom prst="rect">
            <a:avLst/>
          </a:prstGeom>
        </p:spPr>
      </p:pic>
      <p:sp>
        <p:nvSpPr>
          <p:cNvPr id="8" name="Title 8"/>
          <p:cNvSpPr>
            <a:spLocks noGrp="1"/>
          </p:cNvSpPr>
          <p:nvPr>
            <p:ph type="title"/>
          </p:nvPr>
        </p:nvSpPr>
        <p:spPr>
          <a:xfrm>
            <a:off x="381884" y="1797599"/>
            <a:ext cx="3948874" cy="1322972"/>
          </a:xfrm>
        </p:spPr>
        <p:txBody>
          <a:bodyPr anchor="t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66941" y="3360968"/>
            <a:ext cx="3963817" cy="852488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869506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  <p:pic>
        <p:nvPicPr>
          <p:cNvPr id="8" name="Picture 7" descr="USY_MB1_PMS_1_Colour_Reversed_Logo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4025" y="5905500"/>
            <a:ext cx="153670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81884" y="348302"/>
            <a:ext cx="8388586" cy="443577"/>
          </a:xfrm>
        </p:spPr>
        <p:txBody>
          <a:bodyPr anchor="t"/>
          <a:lstStyle>
            <a:lvl1pPr>
              <a:defRPr sz="280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82765" y="799353"/>
            <a:ext cx="8387705" cy="852488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454455" y="1800412"/>
            <a:ext cx="8226486" cy="4635496"/>
          </a:xfrm>
          <a:solidFill>
            <a:srgbClr val="D9D9D9"/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137999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Divider -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PT Template background file_Blu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81884" y="1797599"/>
            <a:ext cx="3948874" cy="443577"/>
          </a:xfrm>
        </p:spPr>
        <p:txBody>
          <a:bodyPr anchor="t"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82766" y="2248650"/>
            <a:ext cx="3947992" cy="852488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195967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T Template background file_Yellow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81884" y="1797599"/>
            <a:ext cx="3948874" cy="443577"/>
          </a:xfrm>
        </p:spPr>
        <p:txBody>
          <a:bodyPr anchor="t"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82766" y="2248650"/>
            <a:ext cx="3947992" cy="852488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175542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T Template background file_Charcoal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81884" y="1797599"/>
            <a:ext cx="3948874" cy="443577"/>
          </a:xfrm>
        </p:spPr>
        <p:txBody>
          <a:bodyPr anchor="t"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82766" y="2248650"/>
            <a:ext cx="3947992" cy="852488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30919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3063" y="428625"/>
            <a:ext cx="7270750" cy="63341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50825" y="1357313"/>
            <a:ext cx="4254500" cy="5095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7725" y="1357313"/>
            <a:ext cx="4256088" cy="5095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Slide Number Placeholder 5"/>
          <p:cNvSpPr>
            <a:spLocks noGrp="1"/>
          </p:cNvSpPr>
          <p:nvPr userDrawn="1">
            <p:ph type="sldNum" sz="quarter" idx="10"/>
          </p:nvPr>
        </p:nvSpPr>
        <p:spPr>
          <a:xfrm>
            <a:off x="8664575" y="6586538"/>
            <a:ext cx="249238" cy="2143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28F231-09D6-44FF-98F3-921DFD05FB9A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76398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– Red 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PPT Template background file_Re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45013" y="0"/>
            <a:ext cx="459898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8"/>
          <p:cNvSpPr>
            <a:spLocks noGrp="1"/>
          </p:cNvSpPr>
          <p:nvPr>
            <p:ph type="title"/>
          </p:nvPr>
        </p:nvSpPr>
        <p:spPr>
          <a:xfrm>
            <a:off x="381884" y="1797599"/>
            <a:ext cx="3948874" cy="1322972"/>
          </a:xfrm>
        </p:spPr>
        <p:txBody>
          <a:bodyPr anchor="t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66941" y="3360968"/>
            <a:ext cx="3963817" cy="852488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01620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– Red 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PPT Template background file_Re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46600" y="-8711"/>
            <a:ext cx="4597400" cy="6875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8"/>
          <p:cNvSpPr>
            <a:spLocks noGrp="1"/>
          </p:cNvSpPr>
          <p:nvPr>
            <p:ph type="title"/>
          </p:nvPr>
        </p:nvSpPr>
        <p:spPr>
          <a:xfrm>
            <a:off x="381884" y="1797599"/>
            <a:ext cx="3948874" cy="1322972"/>
          </a:xfrm>
        </p:spPr>
        <p:txBody>
          <a:bodyPr anchor="t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66941" y="3360968"/>
            <a:ext cx="3963817" cy="852488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213697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– Red 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PPT Template background file_Re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 descr="269F8271-Edit.jp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99" r="28483"/>
          <a:stretch/>
        </p:blipFill>
        <p:spPr>
          <a:xfrm>
            <a:off x="4546600" y="0"/>
            <a:ext cx="4597399" cy="6898609"/>
          </a:xfrm>
          <a:prstGeom prst="rect">
            <a:avLst/>
          </a:prstGeom>
        </p:spPr>
      </p:pic>
      <p:sp>
        <p:nvSpPr>
          <p:cNvPr id="7" name="Title 8"/>
          <p:cNvSpPr>
            <a:spLocks noGrp="1"/>
          </p:cNvSpPr>
          <p:nvPr>
            <p:ph type="title"/>
          </p:nvPr>
        </p:nvSpPr>
        <p:spPr>
          <a:xfrm>
            <a:off x="381884" y="1797599"/>
            <a:ext cx="3948874" cy="1322972"/>
          </a:xfrm>
        </p:spPr>
        <p:txBody>
          <a:bodyPr anchor="t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66941" y="3360968"/>
            <a:ext cx="3963817" cy="852488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213697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– Red option 5 (no 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PT Template background file_Re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Title 8"/>
          <p:cNvSpPr>
            <a:spLocks noGrp="1"/>
          </p:cNvSpPr>
          <p:nvPr>
            <p:ph type="title"/>
          </p:nvPr>
        </p:nvSpPr>
        <p:spPr>
          <a:xfrm>
            <a:off x="381884" y="1797599"/>
            <a:ext cx="3948874" cy="1322972"/>
          </a:xfrm>
        </p:spPr>
        <p:txBody>
          <a:bodyPr anchor="t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66941" y="3360968"/>
            <a:ext cx="3963817" cy="852488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0151048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– White option 1 (add own 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7" name="Picture 7" descr="USY_MB1_PMS_1_Colour_Standard_Logo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4025" y="5905500"/>
            <a:ext cx="153670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4587876" y="418354"/>
            <a:ext cx="4150358" cy="6017555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8" name="Title 8"/>
          <p:cNvSpPr>
            <a:spLocks noGrp="1"/>
          </p:cNvSpPr>
          <p:nvPr>
            <p:ph type="title"/>
          </p:nvPr>
        </p:nvSpPr>
        <p:spPr>
          <a:xfrm>
            <a:off x="381884" y="1797599"/>
            <a:ext cx="3948874" cy="1322972"/>
          </a:xfrm>
        </p:spPr>
        <p:txBody>
          <a:bodyPr anchor="t"/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66941" y="3360968"/>
            <a:ext cx="3963817" cy="852488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18380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– Whit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Placeholder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5025" y="419100"/>
            <a:ext cx="4035425" cy="601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 descr="USY_MB1_PMS_1_Colour_Standard_Logo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4025" y="5905500"/>
            <a:ext cx="153670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8"/>
          <p:cNvSpPr>
            <a:spLocks noGrp="1"/>
          </p:cNvSpPr>
          <p:nvPr>
            <p:ph type="title"/>
          </p:nvPr>
        </p:nvSpPr>
        <p:spPr>
          <a:xfrm>
            <a:off x="381884" y="1797599"/>
            <a:ext cx="3948874" cy="1322972"/>
          </a:xfrm>
        </p:spPr>
        <p:txBody>
          <a:bodyPr anchor="t"/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66941" y="3360968"/>
            <a:ext cx="3963817" cy="852488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77600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– White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Placeholder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5025" y="419100"/>
            <a:ext cx="4035425" cy="601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 descr="USY_MB1_PMS_1_Colour_Standard_Logo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4025" y="5905500"/>
            <a:ext cx="153670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8"/>
          <p:cNvSpPr>
            <a:spLocks noGrp="1"/>
          </p:cNvSpPr>
          <p:nvPr>
            <p:ph type="title"/>
          </p:nvPr>
        </p:nvSpPr>
        <p:spPr>
          <a:xfrm>
            <a:off x="381884" y="1797599"/>
            <a:ext cx="3948874" cy="1322972"/>
          </a:xfrm>
        </p:spPr>
        <p:txBody>
          <a:bodyPr anchor="t"/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66941" y="3360968"/>
            <a:ext cx="3963817" cy="852488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71526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1747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Insert slide title here… 28pt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58900"/>
            <a:ext cx="8229600" cy="47672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Sub-heading Bold… 24pt</a:t>
            </a:r>
          </a:p>
          <a:p>
            <a:pPr lvl="0"/>
            <a:r>
              <a:rPr lang="en-US" dirty="0"/>
              <a:t>Add body copy </a:t>
            </a:r>
          </a:p>
          <a:p>
            <a:r>
              <a:rPr lang="en-US" dirty="0"/>
              <a:t>Add bullet point</a:t>
            </a:r>
          </a:p>
          <a:p>
            <a:r>
              <a:rPr lang="en-US" dirty="0"/>
              <a:t>Add bullet point</a:t>
            </a:r>
          </a:p>
        </p:txBody>
      </p:sp>
      <p:sp>
        <p:nvSpPr>
          <p:cNvPr id="11" name="Date Placeholder 3"/>
          <p:cNvSpPr txBox="1">
            <a:spLocks/>
          </p:cNvSpPr>
          <p:nvPr/>
        </p:nvSpPr>
        <p:spPr>
          <a:xfrm>
            <a:off x="381000" y="6356350"/>
            <a:ext cx="21336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lang="en-US" sz="900" b="0" i="0" u="none" strike="noStrike" kern="1200" baseline="0" smtClean="0">
                <a:solidFill>
                  <a:schemeClr val="tx1"/>
                </a:solidFill>
                <a:latin typeface="Tw Cen MT"/>
                <a:ea typeface="+mn-ea"/>
                <a:cs typeface="Tw Cen M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dirty="0"/>
              <a:t>The University of Sydney</a:t>
            </a:r>
          </a:p>
        </p:txBody>
      </p:sp>
      <p:sp>
        <p:nvSpPr>
          <p:cNvPr id="12" name="Slide Number Placeholder 5"/>
          <p:cNvSpPr txBox="1">
            <a:spLocks/>
          </p:cNvSpPr>
          <p:nvPr/>
        </p:nvSpPr>
        <p:spPr>
          <a:xfrm>
            <a:off x="6629400" y="6356350"/>
            <a:ext cx="21336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/>
                </a:solidFill>
                <a:latin typeface="Tw Cen MT"/>
                <a:ea typeface="+mn-ea"/>
                <a:cs typeface="Tw Cen M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Page </a:t>
            </a:r>
            <a:fld id="{3B11C02F-2186-5E4E-90C0-5210A150EF90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4" r:id="rId3"/>
    <p:sldLayoutId id="2147483715" r:id="rId4"/>
    <p:sldLayoutId id="2147483716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98" r:id="rId17"/>
    <p:sldLayoutId id="2147483699" r:id="rId18"/>
    <p:sldLayoutId id="2147483700" r:id="rId19"/>
    <p:sldLayoutId id="2147483711" r:id="rId20"/>
    <p:sldLayoutId id="2147483712" r:id="rId21"/>
    <p:sldLayoutId id="2147483713" r:id="rId22"/>
    <p:sldLayoutId id="2147483714" r:id="rId23"/>
    <p:sldLayoutId id="2147483718" r:id="rId24"/>
  </p:sldLayoutIdLst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800" b="1" kern="1200">
          <a:solidFill>
            <a:schemeClr val="accent1"/>
          </a:solidFill>
          <a:latin typeface="Tw Cen MT"/>
          <a:ea typeface="ＭＳ Ｐゴシック" charset="0"/>
          <a:cs typeface="Tw Cen MT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Tw Cen MT" charset="0"/>
          <a:ea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Tw Cen MT" charset="0"/>
          <a:ea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Tw Cen MT" charset="0"/>
          <a:ea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Tw Cen MT" charset="0"/>
          <a:ea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Tw Cen MT" charset="0"/>
          <a:ea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Tw Cen MT" charset="0"/>
          <a:ea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Tw Cen MT" charset="0"/>
          <a:ea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Tw Cen MT" charset="0"/>
          <a:ea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Lucida Grande" charset="0"/>
        <a:buChar char="–"/>
        <a:defRPr sz="2400" kern="1200">
          <a:solidFill>
            <a:schemeClr val="tx1"/>
          </a:solidFill>
          <a:latin typeface="Tw Cen MT"/>
          <a:ea typeface="ＭＳ Ｐゴシック" charset="0"/>
          <a:cs typeface="Tw Cen MT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w Cen MT"/>
          <a:ea typeface="ＭＳ Ｐゴシック" charset="0"/>
          <a:cs typeface="Tw Cen MT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Tw Cen MT"/>
          <a:ea typeface="ＭＳ Ｐゴシック" charset="0"/>
          <a:cs typeface="Tw Cen MT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w Cen MT"/>
          <a:ea typeface="ＭＳ Ｐゴシック" charset="0"/>
          <a:cs typeface="Tw Cen MT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Tw Cen MT"/>
          <a:ea typeface="ＭＳ Ｐゴシック" charset="0"/>
          <a:cs typeface="Tw Cen M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7.png"/><Relationship Id="rId7" Type="http://schemas.openxmlformats.org/officeDocument/2006/relationships/image" Target="../media/image3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8.png"/><Relationship Id="rId4" Type="http://schemas.openxmlformats.org/officeDocument/2006/relationships/image" Target="../media/image17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sydney.edu.au/legal/index.s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hyperlink" Target="http://sydney.edu.au/legal/policy/" TargetMode="External"/><Relationship Id="rId5" Type="http://schemas.openxmlformats.org/officeDocument/2006/relationships/hyperlink" Target="http://sydney.edu.au/arms" TargetMode="External"/><Relationship Id="rId4" Type="http://schemas.openxmlformats.org/officeDocument/2006/relationships/hyperlink" Target="http://sydney.edu.au/audit_risk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/>
              <a:t>Automating and improving business processes – University of Sydney Records Management Experience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dirty="0">
                <a:latin typeface="Tw Cen MT" charset="0"/>
              </a:rPr>
              <a:t/>
            </a:r>
            <a:br>
              <a:rPr lang="en-US" dirty="0">
                <a:latin typeface="Tw Cen MT" charset="0"/>
              </a:rPr>
            </a:br>
            <a:r>
              <a:rPr lang="en-US" dirty="0">
                <a:latin typeface="Tw Cen MT" charset="0"/>
              </a:rPr>
              <a:t/>
            </a:r>
            <a:br>
              <a:rPr lang="en-US" dirty="0">
                <a:latin typeface="Tw Cen MT" charset="0"/>
              </a:rPr>
            </a:br>
            <a:r>
              <a:rPr lang="en-US" sz="2000" b="0" dirty="0">
                <a:solidFill>
                  <a:schemeClr val="tx1"/>
                </a:solidFill>
                <a:latin typeface="Tw Cen MT" charset="0"/>
              </a:rPr>
              <a:t>April 2019</a:t>
            </a:r>
            <a:br>
              <a:rPr lang="en-US" sz="2000" b="0" dirty="0">
                <a:solidFill>
                  <a:schemeClr val="tx1"/>
                </a:solidFill>
                <a:latin typeface="Tw Cen MT" charset="0"/>
              </a:rPr>
            </a:br>
            <a:r>
              <a:rPr lang="en-US" sz="2000" b="0" dirty="0">
                <a:solidFill>
                  <a:schemeClr val="tx1"/>
                </a:solidFill>
                <a:latin typeface="Tw Cen MT" charset="0"/>
              </a:rPr>
              <a:t> </a:t>
            </a:r>
            <a:r>
              <a:rPr lang="en-US" b="0" dirty="0">
                <a:solidFill>
                  <a:schemeClr val="tx1"/>
                </a:solidFill>
                <a:latin typeface="Tw Cen MT" charset="0"/>
              </a:rPr>
              <a:t/>
            </a:r>
            <a:br>
              <a:rPr lang="en-US" b="0" dirty="0">
                <a:solidFill>
                  <a:schemeClr val="tx1"/>
                </a:solidFill>
                <a:latin typeface="Tw Cen MT" charset="0"/>
              </a:rPr>
            </a:br>
            <a:endParaRPr lang="en-US" b="0" dirty="0">
              <a:solidFill>
                <a:schemeClr val="tx1"/>
              </a:solidFill>
              <a:latin typeface="Tw Cen MT" charset="0"/>
            </a:endParaRPr>
          </a:p>
        </p:txBody>
      </p:sp>
      <p:sp>
        <p:nvSpPr>
          <p:cNvPr id="16386" name="Text Placeholder 2"/>
          <p:cNvSpPr>
            <a:spLocks noGrp="1"/>
          </p:cNvSpPr>
          <p:nvPr>
            <p:ph type="body" sz="quarter" idx="1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0" indent="0">
              <a:buNone/>
            </a:pPr>
            <a:r>
              <a:rPr lang="en-US" b="1" dirty="0">
                <a:latin typeface="Tw Cen MT" charset="0"/>
              </a:rPr>
              <a:t>May Robertson </a:t>
            </a:r>
          </a:p>
          <a:p>
            <a:pPr marL="0" indent="0">
              <a:buNone/>
            </a:pPr>
            <a:r>
              <a:rPr lang="en-US" b="1" dirty="0">
                <a:latin typeface="Tw Cen MT" charset="0"/>
              </a:rPr>
              <a:t>Records Manager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E47A4A5-DFB9-4E64-9CA6-BE37899DBE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Vice-Chancellors Taskforce Report </a:t>
            </a:r>
            <a:endParaRPr lang="en-AU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="" xmlns:a16="http://schemas.microsoft.com/office/drawing/2014/main" id="{4B445908-61E4-4C3E-86E2-36212EB452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80145"/>
            <a:ext cx="8229600" cy="47672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2800" b="1" dirty="0"/>
              <a:t>Identified:</a:t>
            </a:r>
          </a:p>
          <a:p>
            <a:r>
              <a:rPr lang="en-US" dirty="0"/>
              <a:t>Under reporting </a:t>
            </a:r>
          </a:p>
          <a:p>
            <a:r>
              <a:rPr lang="en-US" dirty="0"/>
              <a:t>Found 10 of the 16 faculties had some level of non-compliance with the “Academic Dishonesty and Plagiarism in Coursework” Policy </a:t>
            </a:r>
          </a:p>
          <a:p>
            <a:r>
              <a:rPr lang="en-US" dirty="0"/>
              <a:t>7 of the 16 faculties found with some level of recordkeeping </a:t>
            </a:r>
          </a:p>
          <a:p>
            <a:r>
              <a:rPr lang="en-US" dirty="0"/>
              <a:t>Only 3 of the 16 faculties used TRIM to keep such records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i="1" dirty="0"/>
              <a:t>“….Staff feedback from the Faculty of Arts and Social Sciences’ TRIM workflow is easy to use and significantly reduces workload</a:t>
            </a:r>
            <a:r>
              <a:rPr lang="en-US" dirty="0"/>
              <a:t>…”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Resource implications for nominated academic and faculty administrative staff</a:t>
            </a:r>
          </a:p>
          <a:p>
            <a:endParaRPr lang="en-US" dirty="0"/>
          </a:p>
          <a:p>
            <a:pPr marL="0" indent="0">
              <a:buNone/>
            </a:pPr>
            <a:r>
              <a:rPr lang="en-AU" sz="2800" b="1" dirty="0"/>
              <a:t>Recommended: </a:t>
            </a:r>
          </a:p>
          <a:p>
            <a:pPr>
              <a:buFontTx/>
              <a:buChar char="-"/>
            </a:pPr>
            <a:r>
              <a:rPr lang="en-AU" dirty="0"/>
              <a:t>One of the five recommendations the Taskforce put forward was to provide an accessible, searchable and complete recordkeeping facility across the University, and </a:t>
            </a:r>
          </a:p>
          <a:p>
            <a:pPr>
              <a:buFontTx/>
              <a:buChar char="-"/>
            </a:pPr>
            <a:endParaRPr lang="en-AU" dirty="0"/>
          </a:p>
          <a:p>
            <a:pPr>
              <a:buFontTx/>
              <a:buChar char="-"/>
            </a:pPr>
            <a:r>
              <a:rPr lang="en-AU" dirty="0"/>
              <a:t>The Taskforce also recommended the TRIM Workflow designed for Faculty of Arts and Social Sciences be further developed and implemented across all faculties. </a:t>
            </a:r>
          </a:p>
        </p:txBody>
      </p:sp>
    </p:spTree>
    <p:extLst>
      <p:ext uri="{BB962C8B-B14F-4D97-AF65-F5344CB8AC3E}">
        <p14:creationId xmlns:p14="http://schemas.microsoft.com/office/powerpoint/2010/main" val="3393283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BD872EF-AF32-4B68-8F38-054A2F3D1A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design – TRIM Web Form </a:t>
            </a:r>
            <a:endParaRPr lang="en-AU" dirty="0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503458CD-3AD2-4919-850B-1FBC7AA8E88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5924" y="1161099"/>
            <a:ext cx="3964262" cy="38756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D7A03292-0E16-414C-B075-8DF93FCC19C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1594" y="1667825"/>
            <a:ext cx="3168743" cy="4271176"/>
          </a:xfrm>
          <a:prstGeom prst="rect">
            <a:avLst/>
          </a:prstGeom>
        </p:spPr>
      </p:pic>
      <p:sp>
        <p:nvSpPr>
          <p:cNvPr id="9" name="Rectangular Callout 7">
            <a:extLst>
              <a:ext uri="{FF2B5EF4-FFF2-40B4-BE49-F238E27FC236}">
                <a16:creationId xmlns="" xmlns:a16="http://schemas.microsoft.com/office/drawing/2014/main" id="{CCCA6D74-8023-43C7-861E-98D45F6DBDCB}"/>
              </a:ext>
            </a:extLst>
          </p:cNvPr>
          <p:cNvSpPr/>
          <p:nvPr/>
        </p:nvSpPr>
        <p:spPr>
          <a:xfrm>
            <a:off x="2312778" y="1558885"/>
            <a:ext cx="2393037" cy="364282"/>
          </a:xfrm>
          <a:prstGeom prst="wedgeRectCallout">
            <a:avLst>
              <a:gd name="adj1" fmla="val -17920"/>
              <a:gd name="adj2" fmla="val 121868"/>
            </a:avLst>
          </a:prstGeom>
          <a:solidFill>
            <a:schemeClr val="bg1"/>
          </a:solidFill>
          <a:ln>
            <a:solidFill>
              <a:schemeClr val="tx1">
                <a:alpha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dirty="0" err="1">
                <a:solidFill>
                  <a:schemeClr val="tx1"/>
                </a:solidFill>
              </a:rPr>
              <a:t>Unikey</a:t>
            </a:r>
            <a:r>
              <a:rPr lang="en-AU" dirty="0">
                <a:solidFill>
                  <a:schemeClr val="tx1"/>
                </a:solidFill>
              </a:rPr>
              <a:t> Authentication </a:t>
            </a:r>
          </a:p>
        </p:txBody>
      </p:sp>
      <p:sp>
        <p:nvSpPr>
          <p:cNvPr id="10" name="Rectangular Callout 7">
            <a:extLst>
              <a:ext uri="{FF2B5EF4-FFF2-40B4-BE49-F238E27FC236}">
                <a16:creationId xmlns="" xmlns:a16="http://schemas.microsoft.com/office/drawing/2014/main" id="{B171A8C8-A546-4299-A062-0E23B05112BE}"/>
              </a:ext>
            </a:extLst>
          </p:cNvPr>
          <p:cNvSpPr/>
          <p:nvPr/>
        </p:nvSpPr>
        <p:spPr>
          <a:xfrm>
            <a:off x="133813" y="3196317"/>
            <a:ext cx="2016027" cy="364282"/>
          </a:xfrm>
          <a:prstGeom prst="wedgeRectCallout">
            <a:avLst>
              <a:gd name="adj1" fmla="val 72793"/>
              <a:gd name="adj2" fmla="val 69828"/>
            </a:avLst>
          </a:prstGeom>
          <a:solidFill>
            <a:schemeClr val="bg1"/>
          </a:solidFill>
          <a:ln>
            <a:solidFill>
              <a:schemeClr val="tx1">
                <a:alpha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tx1"/>
                </a:solidFill>
              </a:rPr>
              <a:t>Default to current year</a:t>
            </a:r>
            <a:endParaRPr lang="en-AU" sz="1400" dirty="0">
              <a:solidFill>
                <a:schemeClr val="tx1"/>
              </a:solidFill>
            </a:endParaRPr>
          </a:p>
        </p:txBody>
      </p:sp>
      <p:sp>
        <p:nvSpPr>
          <p:cNvPr id="11" name="Rectangular Callout 7">
            <a:extLst>
              <a:ext uri="{FF2B5EF4-FFF2-40B4-BE49-F238E27FC236}">
                <a16:creationId xmlns="" xmlns:a16="http://schemas.microsoft.com/office/drawing/2014/main" id="{FDC924F1-7D16-48F5-95A8-A31D0CB9353E}"/>
              </a:ext>
            </a:extLst>
          </p:cNvPr>
          <p:cNvSpPr/>
          <p:nvPr/>
        </p:nvSpPr>
        <p:spPr>
          <a:xfrm>
            <a:off x="73747" y="3891467"/>
            <a:ext cx="2016027" cy="364282"/>
          </a:xfrm>
          <a:prstGeom prst="wedgeRectCallout">
            <a:avLst>
              <a:gd name="adj1" fmla="val 69474"/>
              <a:gd name="adj2" fmla="val -28128"/>
            </a:avLst>
          </a:prstGeom>
          <a:solidFill>
            <a:schemeClr val="bg1"/>
          </a:solidFill>
          <a:ln>
            <a:solidFill>
              <a:schemeClr val="tx1">
                <a:alpha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tx1"/>
                </a:solidFill>
              </a:rPr>
              <a:t>Enter 8 digit UOS code </a:t>
            </a:r>
            <a:endParaRPr lang="en-AU" sz="1400" dirty="0">
              <a:solidFill>
                <a:schemeClr val="tx1"/>
              </a:solidFill>
            </a:endParaRPr>
          </a:p>
        </p:txBody>
      </p:sp>
      <p:sp>
        <p:nvSpPr>
          <p:cNvPr id="12" name="Rectangular Callout 7">
            <a:extLst>
              <a:ext uri="{FF2B5EF4-FFF2-40B4-BE49-F238E27FC236}">
                <a16:creationId xmlns="" xmlns:a16="http://schemas.microsoft.com/office/drawing/2014/main" id="{A84B36D7-C893-4917-98DD-4A6187FAF800}"/>
              </a:ext>
            </a:extLst>
          </p:cNvPr>
          <p:cNvSpPr/>
          <p:nvPr/>
        </p:nvSpPr>
        <p:spPr>
          <a:xfrm>
            <a:off x="6182251" y="737625"/>
            <a:ext cx="2016027" cy="364282"/>
          </a:xfrm>
          <a:prstGeom prst="wedgeRectCallout">
            <a:avLst>
              <a:gd name="adj1" fmla="val -18473"/>
              <a:gd name="adj2" fmla="val 363699"/>
            </a:avLst>
          </a:prstGeom>
          <a:solidFill>
            <a:schemeClr val="bg1"/>
          </a:solidFill>
          <a:ln>
            <a:solidFill>
              <a:schemeClr val="tx1">
                <a:alpha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tx1"/>
                </a:solidFill>
              </a:rPr>
              <a:t>Copy and paste up to 20 Student IDs </a:t>
            </a:r>
            <a:endParaRPr lang="en-AU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097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A525DD1-7BAD-40E6-B389-2187D61EEE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Process </a:t>
            </a:r>
            <a:endParaRPr lang="en-AU" dirty="0"/>
          </a:p>
        </p:txBody>
      </p:sp>
      <p:pic>
        <p:nvPicPr>
          <p:cNvPr id="4" name="Picture 6">
            <a:extLst>
              <a:ext uri="{FF2B5EF4-FFF2-40B4-BE49-F238E27FC236}">
                <a16:creationId xmlns="" xmlns:a16="http://schemas.microsoft.com/office/drawing/2014/main" id="{30DF9A6C-476B-482E-AAD2-B2D20AE648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3514" y="5407306"/>
            <a:ext cx="6677651" cy="1023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lowchart: Decision 4">
            <a:extLst>
              <a:ext uri="{FF2B5EF4-FFF2-40B4-BE49-F238E27FC236}">
                <a16:creationId xmlns="" xmlns:a16="http://schemas.microsoft.com/office/drawing/2014/main" id="{2516C22F-4C24-4560-98B7-837CE0C1A9FA}"/>
              </a:ext>
            </a:extLst>
          </p:cNvPr>
          <p:cNvSpPr/>
          <p:nvPr/>
        </p:nvSpPr>
        <p:spPr>
          <a:xfrm>
            <a:off x="6412161" y="3051671"/>
            <a:ext cx="2257400" cy="1018421"/>
          </a:xfrm>
          <a:prstGeom prst="flowChartDecisi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Flowchart: Decision 5">
            <a:extLst>
              <a:ext uri="{FF2B5EF4-FFF2-40B4-BE49-F238E27FC236}">
                <a16:creationId xmlns="" xmlns:a16="http://schemas.microsoft.com/office/drawing/2014/main" id="{4AD59468-7D99-4EA6-95A9-7279727CAEEB}"/>
              </a:ext>
            </a:extLst>
          </p:cNvPr>
          <p:cNvSpPr/>
          <p:nvPr/>
        </p:nvSpPr>
        <p:spPr>
          <a:xfrm>
            <a:off x="4834880" y="1569103"/>
            <a:ext cx="2257400" cy="1018421"/>
          </a:xfrm>
          <a:prstGeom prst="flowChartDecisi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8E20B7CC-BC86-4903-AC4A-0CE464F9F600}"/>
              </a:ext>
            </a:extLst>
          </p:cNvPr>
          <p:cNvSpPr txBox="1"/>
          <p:nvPr/>
        </p:nvSpPr>
        <p:spPr>
          <a:xfrm>
            <a:off x="2577024" y="2165268"/>
            <a:ext cx="201622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100" dirty="0">
                <a:latin typeface="+mn-lt"/>
              </a:rPr>
              <a:t>Academic Integrity </a:t>
            </a:r>
          </a:p>
          <a:p>
            <a:pPr algn="ctr"/>
            <a:r>
              <a:rPr lang="en-AU" sz="1100" dirty="0">
                <a:latin typeface="+mn-lt"/>
              </a:rPr>
              <a:t>Officer Verify 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C3CBDF7B-458B-4427-9CF9-C958CC204607}"/>
              </a:ext>
            </a:extLst>
          </p:cNvPr>
          <p:cNvGrpSpPr/>
          <p:nvPr/>
        </p:nvGrpSpPr>
        <p:grpSpPr>
          <a:xfrm>
            <a:off x="5153089" y="1576605"/>
            <a:ext cx="1620982" cy="1001132"/>
            <a:chOff x="4788024" y="2945107"/>
            <a:chExt cx="1620982" cy="1001132"/>
          </a:xfrm>
        </p:grpSpPr>
        <p:pic>
          <p:nvPicPr>
            <p:cNvPr id="9" name="Picture 6">
              <a:extLst>
                <a:ext uri="{FF2B5EF4-FFF2-40B4-BE49-F238E27FC236}">
                  <a16:creationId xmlns="" xmlns:a16="http://schemas.microsoft.com/office/drawing/2014/main" id="{A44CA82A-F13D-4CFD-9A66-3D0A9F2ADE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2080" y="2945107"/>
              <a:ext cx="576064" cy="570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4C804455-81F0-4484-B039-979452ECC6B9}"/>
                </a:ext>
              </a:extLst>
            </p:cNvPr>
            <p:cNvSpPr txBox="1"/>
            <p:nvPr/>
          </p:nvSpPr>
          <p:spPr>
            <a:xfrm>
              <a:off x="4788024" y="3515352"/>
              <a:ext cx="162098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1100" dirty="0">
                  <a:latin typeface="+mn-lt"/>
                </a:rPr>
                <a:t>Nominated Academic</a:t>
              </a:r>
            </a:p>
            <a:p>
              <a:pPr algn="ctr"/>
              <a:endParaRPr lang="en-AU" sz="1100" dirty="0">
                <a:latin typeface="+mn-lt"/>
              </a:endParaRPr>
            </a:p>
          </p:txBody>
        </p:sp>
      </p:grpSp>
      <p:pic>
        <p:nvPicPr>
          <p:cNvPr id="11" name="Picture 10" descr="C:\Users\mrob2193\AppData\Local\Microsoft\Windows\Temporary Internet Files\Content.IE5\9PGYAJI9\student[1].jpg">
            <a:extLst>
              <a:ext uri="{FF2B5EF4-FFF2-40B4-BE49-F238E27FC236}">
                <a16:creationId xmlns="" xmlns:a16="http://schemas.microsoft.com/office/drawing/2014/main" id="{107D283B-EB2E-41BD-9178-41C6E9A192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89442" y="1631367"/>
            <a:ext cx="576064" cy="893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FE52B827-2856-4733-805F-F6808226BB09}"/>
              </a:ext>
            </a:extLst>
          </p:cNvPr>
          <p:cNvGrpSpPr/>
          <p:nvPr/>
        </p:nvGrpSpPr>
        <p:grpSpPr>
          <a:xfrm>
            <a:off x="282557" y="1531151"/>
            <a:ext cx="1695048" cy="1056373"/>
            <a:chOff x="4965184" y="1988840"/>
            <a:chExt cx="1695048" cy="1056373"/>
          </a:xfrm>
        </p:grpSpPr>
        <p:sp>
          <p:nvSpPr>
            <p:cNvPr id="13" name="Rounded Rectangle 14">
              <a:extLst>
                <a:ext uri="{FF2B5EF4-FFF2-40B4-BE49-F238E27FC236}">
                  <a16:creationId xmlns="" xmlns:a16="http://schemas.microsoft.com/office/drawing/2014/main" id="{7FAE9A91-3BE0-45C3-9E11-073E0ADEF402}"/>
                </a:ext>
              </a:extLst>
            </p:cNvPr>
            <p:cNvSpPr/>
            <p:nvPr/>
          </p:nvSpPr>
          <p:spPr>
            <a:xfrm>
              <a:off x="4965184" y="1988840"/>
              <a:ext cx="1695048" cy="1056373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AU" dirty="0"/>
                <a:t>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86C04E64-F8E7-410F-8BAA-599E91C55949}"/>
                </a:ext>
              </a:extLst>
            </p:cNvPr>
            <p:cNvSpPr txBox="1"/>
            <p:nvPr/>
          </p:nvSpPr>
          <p:spPr>
            <a:xfrm>
              <a:off x="5308652" y="2445049"/>
              <a:ext cx="129614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1100" dirty="0">
                  <a:latin typeface="+mn-lt"/>
                </a:rPr>
                <a:t>Academic Staff </a:t>
              </a:r>
            </a:p>
            <a:p>
              <a:pPr algn="ctr"/>
              <a:r>
                <a:rPr lang="en-AU" sz="1100" dirty="0">
                  <a:latin typeface="+mn-lt"/>
                </a:rPr>
                <a:t>Lodge case Online</a:t>
              </a:r>
            </a:p>
          </p:txBody>
        </p:sp>
      </p:grpSp>
      <p:cxnSp>
        <p:nvCxnSpPr>
          <p:cNvPr id="15" name="Straight Arrow Connector 14">
            <a:extLst>
              <a:ext uri="{FF2B5EF4-FFF2-40B4-BE49-F238E27FC236}">
                <a16:creationId xmlns="" xmlns:a16="http://schemas.microsoft.com/office/drawing/2014/main" id="{885518C2-14BE-402D-82FB-D76464F08A64}"/>
              </a:ext>
            </a:extLst>
          </p:cNvPr>
          <p:cNvCxnSpPr/>
          <p:nvPr/>
        </p:nvCxnSpPr>
        <p:spPr>
          <a:xfrm>
            <a:off x="2040133" y="2016675"/>
            <a:ext cx="87568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="" xmlns:a16="http://schemas.microsoft.com/office/drawing/2014/main" id="{88E79AE3-639A-49ED-BBFE-19CB6F3257AF}"/>
              </a:ext>
            </a:extLst>
          </p:cNvPr>
          <p:cNvCxnSpPr/>
          <p:nvPr/>
        </p:nvCxnSpPr>
        <p:spPr>
          <a:xfrm>
            <a:off x="4067944" y="2016675"/>
            <a:ext cx="52530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8">
            <a:extLst>
              <a:ext uri="{FF2B5EF4-FFF2-40B4-BE49-F238E27FC236}">
                <a16:creationId xmlns="" xmlns:a16="http://schemas.microsoft.com/office/drawing/2014/main" id="{6A299993-64EE-464E-AC91-CB2E0497CBB8}"/>
              </a:ext>
            </a:extLst>
          </p:cNvPr>
          <p:cNvCxnSpPr>
            <a:stCxn id="10" idx="2"/>
            <a:endCxn id="13" idx="2"/>
          </p:cNvCxnSpPr>
          <p:nvPr/>
        </p:nvCxnSpPr>
        <p:spPr>
          <a:xfrm rot="5400000">
            <a:off x="3541938" y="165881"/>
            <a:ext cx="9787" cy="4833499"/>
          </a:xfrm>
          <a:prstGeom prst="bentConnector3">
            <a:avLst>
              <a:gd name="adj1" fmla="val 5921947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6C17B1A1-B568-4536-9C12-5F61A990ADB0}"/>
              </a:ext>
            </a:extLst>
          </p:cNvPr>
          <p:cNvSpPr txBox="1"/>
          <p:nvPr/>
        </p:nvSpPr>
        <p:spPr>
          <a:xfrm>
            <a:off x="3942657" y="2926064"/>
            <a:ext cx="19820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100" dirty="0">
                <a:latin typeface="+mn-lt"/>
              </a:rPr>
              <a:t>no impropriety or further education  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="" xmlns:a16="http://schemas.microsoft.com/office/drawing/2014/main" id="{9B23FFE9-CB44-4FBE-9203-DA9B801813F6}"/>
              </a:ext>
            </a:extLst>
          </p:cNvPr>
          <p:cNvCxnSpPr/>
          <p:nvPr/>
        </p:nvCxnSpPr>
        <p:spPr>
          <a:xfrm>
            <a:off x="7158251" y="2146850"/>
            <a:ext cx="81592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72BDDFD5-7365-4106-9788-3C49A38BE202}"/>
              </a:ext>
            </a:extLst>
          </p:cNvPr>
          <p:cNvSpPr/>
          <p:nvPr/>
        </p:nvSpPr>
        <p:spPr>
          <a:xfrm>
            <a:off x="6961939" y="1815085"/>
            <a:ext cx="113845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1100" dirty="0">
                <a:latin typeface="+mn-lt"/>
              </a:rPr>
              <a:t>Suspected case  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="" xmlns:a16="http://schemas.microsoft.com/office/drawing/2014/main" id="{ED5B2521-034F-471E-A5A0-178839520677}"/>
              </a:ext>
            </a:extLst>
          </p:cNvPr>
          <p:cNvCxnSpPr/>
          <p:nvPr/>
        </p:nvCxnSpPr>
        <p:spPr>
          <a:xfrm flipH="1">
            <a:off x="7910434" y="2596155"/>
            <a:ext cx="189958" cy="5448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="" xmlns:a16="http://schemas.microsoft.com/office/drawing/2014/main" id="{8EBCC620-FAAB-4559-93E7-E83B99ACEE16}"/>
              </a:ext>
            </a:extLst>
          </p:cNvPr>
          <p:cNvGrpSpPr/>
          <p:nvPr/>
        </p:nvGrpSpPr>
        <p:grpSpPr>
          <a:xfrm>
            <a:off x="6793500" y="3068960"/>
            <a:ext cx="1620982" cy="1342158"/>
            <a:chOff x="4751210" y="2945107"/>
            <a:chExt cx="1620982" cy="1342158"/>
          </a:xfrm>
        </p:grpSpPr>
        <p:pic>
          <p:nvPicPr>
            <p:cNvPr id="23" name="Picture 6">
              <a:extLst>
                <a:ext uri="{FF2B5EF4-FFF2-40B4-BE49-F238E27FC236}">
                  <a16:creationId xmlns="" xmlns:a16="http://schemas.microsoft.com/office/drawing/2014/main" id="{75EFB63B-68B3-4463-86F8-B220A0841E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2080" y="2945107"/>
              <a:ext cx="576064" cy="570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13850C59-D884-4C54-A70B-F82FE7307E83}"/>
                </a:ext>
              </a:extLst>
            </p:cNvPr>
            <p:cNvSpPr txBox="1"/>
            <p:nvPr/>
          </p:nvSpPr>
          <p:spPr>
            <a:xfrm>
              <a:off x="4751210" y="3687101"/>
              <a:ext cx="1620982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1100" dirty="0">
                  <a:latin typeface="+mn-lt"/>
                </a:rPr>
                <a:t>Nominated Academic</a:t>
              </a:r>
            </a:p>
            <a:p>
              <a:pPr algn="ctr"/>
              <a:r>
                <a:rPr lang="en-AU" sz="1100" dirty="0">
                  <a:latin typeface="+mn-lt"/>
                </a:rPr>
                <a:t>Case determination</a:t>
              </a:r>
            </a:p>
            <a:p>
              <a:pPr algn="ctr"/>
              <a:endParaRPr lang="en-AU" sz="1100" dirty="0">
                <a:latin typeface="+mn-lt"/>
              </a:endParaRPr>
            </a:p>
          </p:txBody>
        </p:sp>
      </p:grpSp>
      <p:cxnSp>
        <p:nvCxnSpPr>
          <p:cNvPr id="25" name="Straight Arrow Connector 24">
            <a:extLst>
              <a:ext uri="{FF2B5EF4-FFF2-40B4-BE49-F238E27FC236}">
                <a16:creationId xmlns="" xmlns:a16="http://schemas.microsoft.com/office/drawing/2014/main" id="{07D2E117-ABC6-4E69-A8C1-C007099FAF3B}"/>
              </a:ext>
            </a:extLst>
          </p:cNvPr>
          <p:cNvCxnSpPr/>
          <p:nvPr/>
        </p:nvCxnSpPr>
        <p:spPr>
          <a:xfrm>
            <a:off x="7540861" y="4149080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AC3EDEE2-68FD-4F9D-9E6F-E149F519EDB4}"/>
              </a:ext>
            </a:extLst>
          </p:cNvPr>
          <p:cNvSpPr/>
          <p:nvPr/>
        </p:nvSpPr>
        <p:spPr>
          <a:xfrm>
            <a:off x="6280721" y="5085184"/>
            <a:ext cx="252028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1100" dirty="0">
                <a:latin typeface="+mn-lt"/>
              </a:rPr>
              <a:t>Academic Integrity </a:t>
            </a:r>
          </a:p>
          <a:p>
            <a:pPr algn="ctr"/>
            <a:r>
              <a:rPr lang="en-AU" sz="1100" dirty="0">
                <a:latin typeface="+mn-lt"/>
              </a:rPr>
              <a:t>Officer prepares communication</a:t>
            </a:r>
          </a:p>
        </p:txBody>
      </p:sp>
      <p:pic>
        <p:nvPicPr>
          <p:cNvPr id="27" name="Picture 10" descr="C:\Users\mrob2193\AppData\Local\Microsoft\Windows\Temporary Internet Files\Content.IE5\9PGYAJI9\student[1].jpg">
            <a:extLst>
              <a:ext uri="{FF2B5EF4-FFF2-40B4-BE49-F238E27FC236}">
                <a16:creationId xmlns="" xmlns:a16="http://schemas.microsoft.com/office/drawing/2014/main" id="{5CC99238-A1D4-4E47-8B8D-4B830C7448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31664" y="3758538"/>
            <a:ext cx="576064" cy="893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FD9F064D-19EE-4DFF-921C-B30A394793BC}"/>
              </a:ext>
            </a:extLst>
          </p:cNvPr>
          <p:cNvSpPr/>
          <p:nvPr/>
        </p:nvSpPr>
        <p:spPr>
          <a:xfrm>
            <a:off x="196409" y="4949637"/>
            <a:ext cx="215537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1100" dirty="0">
                <a:latin typeface="+mn-lt"/>
              </a:rPr>
              <a:t>Academic Integrity Officer </a:t>
            </a:r>
          </a:p>
          <a:p>
            <a:pPr algn="ctr"/>
            <a:r>
              <a:rPr lang="en-AU" sz="1100" dirty="0">
                <a:latin typeface="+mn-lt"/>
              </a:rPr>
              <a:t>Closes case/refers to Registrar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52A9EBCE-3484-4030-A939-BF1743D883C9}"/>
              </a:ext>
            </a:extLst>
          </p:cNvPr>
          <p:cNvSpPr/>
          <p:nvPr/>
        </p:nvSpPr>
        <p:spPr>
          <a:xfrm>
            <a:off x="5613369" y="5606543"/>
            <a:ext cx="169469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1100" dirty="0">
                <a:latin typeface="+mn-lt"/>
              </a:rPr>
              <a:t>email notification/decision </a:t>
            </a:r>
          </a:p>
          <a:p>
            <a:pPr algn="ctr"/>
            <a:r>
              <a:rPr lang="en-AU" sz="1100" dirty="0">
                <a:latin typeface="+mn-lt"/>
              </a:rPr>
              <a:t>to staff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446E0580-86DA-4892-8981-E26C26B54D21}"/>
              </a:ext>
            </a:extLst>
          </p:cNvPr>
          <p:cNvSpPr/>
          <p:nvPr/>
        </p:nvSpPr>
        <p:spPr>
          <a:xfrm>
            <a:off x="5222820" y="4221668"/>
            <a:ext cx="169469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AU" sz="1100" dirty="0">
                <a:latin typeface="+mn-lt"/>
              </a:rPr>
              <a:t>email notification/decision </a:t>
            </a:r>
          </a:p>
          <a:p>
            <a:pPr algn="ctr"/>
            <a:r>
              <a:rPr lang="en-AU" sz="1100" dirty="0">
                <a:latin typeface="+mn-lt"/>
              </a:rPr>
              <a:t>to student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="" xmlns:a16="http://schemas.microsoft.com/office/drawing/2014/main" id="{B617CC49-D11E-4BAB-8A6C-A6968EBF6183}"/>
              </a:ext>
            </a:extLst>
          </p:cNvPr>
          <p:cNvCxnSpPr/>
          <p:nvPr/>
        </p:nvCxnSpPr>
        <p:spPr>
          <a:xfrm flipH="1">
            <a:off x="4865057" y="5205749"/>
            <a:ext cx="1779139" cy="4031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="" xmlns:a16="http://schemas.microsoft.com/office/drawing/2014/main" id="{CC268342-4091-465E-A948-640CA2B9690F}"/>
              </a:ext>
            </a:extLst>
          </p:cNvPr>
          <p:cNvCxnSpPr/>
          <p:nvPr/>
        </p:nvCxnSpPr>
        <p:spPr>
          <a:xfrm flipH="1" flipV="1">
            <a:off x="5480101" y="4716626"/>
            <a:ext cx="1090291" cy="3714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="" xmlns:a16="http://schemas.microsoft.com/office/drawing/2014/main" id="{6F038185-E572-4D7E-9210-B5B5C9DC6CD1}"/>
              </a:ext>
            </a:extLst>
          </p:cNvPr>
          <p:cNvCxnSpPr/>
          <p:nvPr/>
        </p:nvCxnSpPr>
        <p:spPr>
          <a:xfrm flipH="1">
            <a:off x="4179818" y="4411118"/>
            <a:ext cx="606355" cy="8154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="" xmlns:a16="http://schemas.microsoft.com/office/drawing/2014/main" id="{D6532F39-5D11-47B6-96AC-A17C6760A77D}"/>
              </a:ext>
            </a:extLst>
          </p:cNvPr>
          <p:cNvSpPr/>
          <p:nvPr/>
        </p:nvSpPr>
        <p:spPr>
          <a:xfrm>
            <a:off x="3689053" y="4688028"/>
            <a:ext cx="158788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AU" sz="1100" dirty="0">
                <a:solidFill>
                  <a:prstClr val="black"/>
                </a:solidFill>
                <a:latin typeface="Tw Cen MT"/>
              </a:rPr>
              <a:t>Student resubmission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="" xmlns:a16="http://schemas.microsoft.com/office/drawing/2014/main" id="{CF55F2D9-CC5F-4491-9084-383EDCE0AEFF}"/>
              </a:ext>
            </a:extLst>
          </p:cNvPr>
          <p:cNvSpPr/>
          <p:nvPr/>
        </p:nvSpPr>
        <p:spPr>
          <a:xfrm>
            <a:off x="2351786" y="5730001"/>
            <a:ext cx="1918052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AU" sz="1100" dirty="0">
                <a:solidFill>
                  <a:prstClr val="black"/>
                </a:solidFill>
                <a:latin typeface="Tw Cen MT"/>
              </a:rPr>
              <a:t>Resubmission marked/penalty applied/result communicated to Academic Integrity Officer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="" xmlns:a16="http://schemas.microsoft.com/office/drawing/2014/main" id="{3BA19BC5-9A6D-41C7-8811-4203285F8EDF}"/>
              </a:ext>
            </a:extLst>
          </p:cNvPr>
          <p:cNvCxnSpPr/>
          <p:nvPr/>
        </p:nvCxnSpPr>
        <p:spPr>
          <a:xfrm flipH="1" flipV="1">
            <a:off x="2245179" y="5085184"/>
            <a:ext cx="1627989" cy="5236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9" descr="http://images.clipartpanda.com/english-teacher-clipart-female-328880-ere-is-room-for-text-see-others-in-this-series.jpg">
            <a:extLst>
              <a:ext uri="{FF2B5EF4-FFF2-40B4-BE49-F238E27FC236}">
                <a16:creationId xmlns="" xmlns:a16="http://schemas.microsoft.com/office/drawing/2014/main" id="{09AA95EF-A0BC-4280-A523-E2FFA3F459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8915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1618" y="1428357"/>
            <a:ext cx="721268" cy="712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9" descr="http://images.clipartpanda.com/english-teacher-clipart-female-328880-ere-is-room-for-text-see-others-in-this-series.jpg">
            <a:extLst>
              <a:ext uri="{FF2B5EF4-FFF2-40B4-BE49-F238E27FC236}">
                <a16:creationId xmlns="" xmlns:a16="http://schemas.microsoft.com/office/drawing/2014/main" id="{D3A57603-9527-4652-A543-848C0F6C22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8915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42657" y="5289476"/>
            <a:ext cx="721268" cy="712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11" descr="plagiarism%20clipart">
            <a:extLst>
              <a:ext uri="{FF2B5EF4-FFF2-40B4-BE49-F238E27FC236}">
                <a16:creationId xmlns="" xmlns:a16="http://schemas.microsoft.com/office/drawing/2014/main" id="{C7075126-4CF5-49C4-B19B-EB290F03B1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97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48858" y="1568022"/>
            <a:ext cx="724310" cy="647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11" descr="plagiarism%20clipart">
            <a:extLst>
              <a:ext uri="{FF2B5EF4-FFF2-40B4-BE49-F238E27FC236}">
                <a16:creationId xmlns="" xmlns:a16="http://schemas.microsoft.com/office/drawing/2014/main" id="{9EBA261A-4B1D-4FB7-8068-5113590625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97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90279" y="4440663"/>
            <a:ext cx="724310" cy="647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1" descr="plagiarism%20clipart">
            <a:extLst>
              <a:ext uri="{FF2B5EF4-FFF2-40B4-BE49-F238E27FC236}">
                <a16:creationId xmlns="" xmlns:a16="http://schemas.microsoft.com/office/drawing/2014/main" id="{FB1F5E40-F7B1-4C91-9741-E1CEAA22AB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97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531" y="4328836"/>
            <a:ext cx="724310" cy="647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1984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WORKFLOW TEMPLATE IN TRIM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C7977023-004A-41B6-B441-113B5101E02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896" y="1260475"/>
            <a:ext cx="8906208" cy="4666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25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E64626"/>
                </a:solidFill>
                <a:latin typeface="Tw Cen MT" charset="0"/>
              </a:rPr>
              <a:t> 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469676" y="15677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148082" y="924732"/>
            <a:ext cx="339065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sp>
        <p:nvSpPr>
          <p:cNvPr id="12" name="Title 1">
            <a:extLst>
              <a:ext uri="{FF2B5EF4-FFF2-40B4-BE49-F238E27FC236}">
                <a16:creationId xmlns="" xmlns:a16="http://schemas.microsoft.com/office/drawing/2014/main" id="{668BDE02-62F5-44BE-B7C5-DEB3DCA3A55B}"/>
              </a:ext>
            </a:extLst>
          </p:cNvPr>
          <p:cNvSpPr txBox="1">
            <a:spLocks/>
          </p:cNvSpPr>
          <p:nvPr/>
        </p:nvSpPr>
        <p:spPr bwMode="auto">
          <a:xfrm>
            <a:off x="291085" y="11747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accent1"/>
                </a:solidFill>
                <a:latin typeface="Tw Cen MT"/>
                <a:ea typeface="ＭＳ Ｐゴシック" charset="0"/>
                <a:cs typeface="Tw Cen MT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Tw Cen MT" charset="0"/>
                <a:ea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Tw Cen MT" charset="0"/>
                <a:ea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Tw Cen MT" charset="0"/>
                <a:ea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Tw Cen MT" charset="0"/>
                <a:ea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Tw Cen MT" charset="0"/>
                <a:ea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Tw Cen MT" charset="0"/>
                <a:ea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Tw Cen MT" charset="0"/>
                <a:ea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Tw Cen MT" charset="0"/>
                <a:ea typeface="ＭＳ Ｐゴシック" charset="0"/>
              </a:defRPr>
            </a:lvl9pPr>
          </a:lstStyle>
          <a:p>
            <a:r>
              <a:rPr lang="en-AU" dirty="0"/>
              <a:t>Case Handling - Roles and Interfaces </a:t>
            </a:r>
            <a:endParaRPr lang="en-US" dirty="0"/>
          </a:p>
        </p:txBody>
      </p:sp>
      <p:graphicFrame>
        <p:nvGraphicFramePr>
          <p:cNvPr id="13" name="Table 12">
            <a:extLst>
              <a:ext uri="{FF2B5EF4-FFF2-40B4-BE49-F238E27FC236}">
                <a16:creationId xmlns="" xmlns:a16="http://schemas.microsoft.com/office/drawing/2014/main" id="{6EDB24AA-54C9-420F-87F1-0F0B67FE3A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0392768"/>
              </p:ext>
            </p:extLst>
          </p:nvPr>
        </p:nvGraphicFramePr>
        <p:xfrm>
          <a:off x="614950" y="1406600"/>
          <a:ext cx="7914099" cy="45266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5795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05614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87831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Stakeholder</a:t>
                      </a:r>
                      <a:endParaRPr lang="en-AU" sz="1600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6525" marR="6652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Engagement with system</a:t>
                      </a:r>
                      <a:endParaRPr lang="en-AU" sz="1600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6525" marR="66525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85808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</a:rPr>
                        <a:t>Case initiators</a:t>
                      </a:r>
                      <a:endParaRPr lang="en-AU" sz="160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6525" marR="6652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</a:rPr>
                        <a:t>Receive email notifications at case lodgement and resolution</a:t>
                      </a:r>
                      <a:endParaRPr lang="en-AU" sz="1600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6525" marR="66525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78712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</a:rPr>
                        <a:t>UOS Coordinators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AU" sz="160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6525" marR="6652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</a:rPr>
                        <a:t>Receive email notifications regarding case lodgement, progress and determination, and implements case outcomes  as specified by EIC/NA </a:t>
                      </a:r>
                      <a:endParaRPr lang="en-AU" sz="160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6525" marR="66525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85808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</a:rPr>
                        <a:t>Students</a:t>
                      </a:r>
                      <a:endParaRPr lang="en-AU" sz="160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6525" marR="6652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</a:rPr>
                        <a:t>Receive email notifications regarding allegations and decisions</a:t>
                      </a:r>
                      <a:endParaRPr lang="en-AU" sz="160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6525" marR="66525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867763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</a:rPr>
                        <a:t>Faculty administrators</a:t>
                      </a:r>
                      <a:endParaRPr lang="en-AU" sz="160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6525" marR="6652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</a:rPr>
                        <a:t>Administer individual cases and the faculty-level process via the workflow portal, including provision of policy and procedural advice to academic staff/decision makers</a:t>
                      </a:r>
                      <a:endParaRPr lang="en-AU" sz="160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6525" marR="66525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51556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</a:rPr>
                        <a:t>Educational Integrity Co-ordinators (EIC) or nominated academics (NA)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AU" sz="1600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6525" marR="6652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</a:rPr>
                        <a:t>Review and determine cases via e-mail (recommended) or the workflow portal</a:t>
                      </a:r>
                      <a:endParaRPr lang="en-AU" sz="1600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6525" marR="66525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05187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</a:rPr>
                        <a:t>Registrar (via Student Affairs Unit)</a:t>
                      </a:r>
                      <a:endParaRPr lang="en-AU" sz="1600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6525" marR="6652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</a:rPr>
                        <a:t>Receives potential misconduct referrals via email notifications</a:t>
                      </a:r>
                      <a:endParaRPr lang="en-AU" sz="1600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6525" marR="66525" marT="0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3241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A82ED792-ED37-4D67-9109-4A8A45E00FF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9225" y="1522869"/>
            <a:ext cx="5394086" cy="4587418"/>
          </a:xfrm>
          <a:prstGeom prst="rect">
            <a:avLst/>
          </a:prstGeom>
        </p:spPr>
      </p:pic>
      <p:sp>
        <p:nvSpPr>
          <p:cNvPr id="18434" name="Title 5"/>
          <p:cNvSpPr>
            <a:spLocks noGrp="1"/>
          </p:cNvSpPr>
          <p:nvPr>
            <p:ph type="title"/>
          </p:nvPr>
        </p:nvSpPr>
        <p:spPr>
          <a:xfrm>
            <a:off x="243737" y="57064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E64626"/>
                </a:solidFill>
                <a:latin typeface="Tw Cen MT" charset="0"/>
              </a:rPr>
              <a:t>Case documents – structure </a:t>
            </a:r>
          </a:p>
        </p:txBody>
      </p:sp>
      <p:sp>
        <p:nvSpPr>
          <p:cNvPr id="5" name="Rectangular Callout 4"/>
          <p:cNvSpPr/>
          <p:nvPr/>
        </p:nvSpPr>
        <p:spPr>
          <a:xfrm>
            <a:off x="658133" y="5152990"/>
            <a:ext cx="2016027" cy="364282"/>
          </a:xfrm>
          <a:prstGeom prst="wedgeRectCallout">
            <a:avLst>
              <a:gd name="adj1" fmla="val 79068"/>
              <a:gd name="adj2" fmla="val -99234"/>
            </a:avLst>
          </a:prstGeom>
          <a:solidFill>
            <a:schemeClr val="bg1"/>
          </a:solidFill>
          <a:ln>
            <a:solidFill>
              <a:schemeClr val="tx1">
                <a:alpha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>
                <a:solidFill>
                  <a:schemeClr val="tx1"/>
                </a:solidFill>
              </a:rPr>
              <a:t>Prior history report </a:t>
            </a:r>
          </a:p>
        </p:txBody>
      </p:sp>
      <p:sp>
        <p:nvSpPr>
          <p:cNvPr id="8" name="Rectangular Callout 7"/>
          <p:cNvSpPr/>
          <p:nvPr/>
        </p:nvSpPr>
        <p:spPr>
          <a:xfrm>
            <a:off x="3896251" y="1173414"/>
            <a:ext cx="2016027" cy="364282"/>
          </a:xfrm>
          <a:prstGeom prst="wedgeRectCallout">
            <a:avLst>
              <a:gd name="adj1" fmla="val -17920"/>
              <a:gd name="adj2" fmla="val 121868"/>
            </a:avLst>
          </a:prstGeom>
          <a:solidFill>
            <a:schemeClr val="bg1"/>
          </a:solidFill>
          <a:ln>
            <a:solidFill>
              <a:schemeClr val="tx1">
                <a:alpha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dirty="0">
                <a:solidFill>
                  <a:schemeClr val="tx1"/>
                </a:solidFill>
              </a:rPr>
              <a:t>Case folder</a:t>
            </a:r>
          </a:p>
        </p:txBody>
      </p:sp>
      <p:sp>
        <p:nvSpPr>
          <p:cNvPr id="11" name="Rectangular Callout 10"/>
          <p:cNvSpPr/>
          <p:nvPr/>
        </p:nvSpPr>
        <p:spPr>
          <a:xfrm>
            <a:off x="243737" y="2678817"/>
            <a:ext cx="2135078" cy="739956"/>
          </a:xfrm>
          <a:prstGeom prst="wedgeRectCallout">
            <a:avLst>
              <a:gd name="adj1" fmla="val 90210"/>
              <a:gd name="adj2" fmla="val -87369"/>
            </a:avLst>
          </a:prstGeom>
          <a:solidFill>
            <a:schemeClr val="bg1"/>
          </a:solidFill>
          <a:ln>
            <a:solidFill>
              <a:schemeClr val="tx1">
                <a:alpha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1600" dirty="0">
                <a:solidFill>
                  <a:schemeClr val="tx1"/>
                </a:solidFill>
              </a:rPr>
              <a:t>Records around decision making and evidential documents</a:t>
            </a:r>
          </a:p>
        </p:txBody>
      </p:sp>
      <p:sp>
        <p:nvSpPr>
          <p:cNvPr id="12" name="Rectangular Callout 11"/>
          <p:cNvSpPr/>
          <p:nvPr/>
        </p:nvSpPr>
        <p:spPr>
          <a:xfrm>
            <a:off x="6946548" y="1737763"/>
            <a:ext cx="1820477" cy="364282"/>
          </a:xfrm>
          <a:prstGeom prst="wedgeRectCallout">
            <a:avLst>
              <a:gd name="adj1" fmla="val -84140"/>
              <a:gd name="adj2" fmla="val 26612"/>
            </a:avLst>
          </a:prstGeom>
          <a:solidFill>
            <a:schemeClr val="bg1"/>
          </a:solidFill>
          <a:ln>
            <a:solidFill>
              <a:schemeClr val="tx1">
                <a:alpha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1600" dirty="0">
                <a:solidFill>
                  <a:schemeClr val="tx1"/>
                </a:solidFill>
              </a:rPr>
              <a:t>Workflow audit file </a:t>
            </a:r>
          </a:p>
        </p:txBody>
      </p:sp>
      <p:sp>
        <p:nvSpPr>
          <p:cNvPr id="14" name="Rectangular Callout 13"/>
          <p:cNvSpPr/>
          <p:nvPr/>
        </p:nvSpPr>
        <p:spPr>
          <a:xfrm>
            <a:off x="6177643" y="2242709"/>
            <a:ext cx="2918729" cy="364282"/>
          </a:xfrm>
          <a:prstGeom prst="wedgeRectCallout">
            <a:avLst>
              <a:gd name="adj1" fmla="val -80829"/>
              <a:gd name="adj2" fmla="val -67960"/>
            </a:avLst>
          </a:prstGeom>
          <a:solidFill>
            <a:schemeClr val="bg1"/>
          </a:solidFill>
          <a:ln>
            <a:solidFill>
              <a:schemeClr val="tx1">
                <a:alpha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1400" dirty="0">
                <a:solidFill>
                  <a:schemeClr val="tx1"/>
                </a:solidFill>
              </a:rPr>
              <a:t>Communications along the process</a:t>
            </a:r>
          </a:p>
        </p:txBody>
      </p:sp>
      <p:sp>
        <p:nvSpPr>
          <p:cNvPr id="16" name="Rectangular Callout 15"/>
          <p:cNvSpPr/>
          <p:nvPr/>
        </p:nvSpPr>
        <p:spPr>
          <a:xfrm>
            <a:off x="5456330" y="4606917"/>
            <a:ext cx="3320180" cy="253808"/>
          </a:xfrm>
          <a:prstGeom prst="wedgeRectCallout">
            <a:avLst>
              <a:gd name="adj1" fmla="val -75430"/>
              <a:gd name="adj2" fmla="val -94572"/>
            </a:avLst>
          </a:prstGeom>
          <a:solidFill>
            <a:schemeClr val="bg1"/>
          </a:solidFill>
          <a:ln>
            <a:solidFill>
              <a:schemeClr val="tx1">
                <a:alpha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1400" dirty="0">
                <a:solidFill>
                  <a:schemeClr val="tx1"/>
                </a:solidFill>
              </a:rPr>
              <a:t>Other attachments submitted at lodgement</a:t>
            </a:r>
          </a:p>
        </p:txBody>
      </p:sp>
      <p:sp>
        <p:nvSpPr>
          <p:cNvPr id="17" name="Rectangular Callout 16"/>
          <p:cNvSpPr/>
          <p:nvPr/>
        </p:nvSpPr>
        <p:spPr>
          <a:xfrm>
            <a:off x="6843971" y="3528776"/>
            <a:ext cx="1761608" cy="364282"/>
          </a:xfrm>
          <a:prstGeom prst="wedgeRectCallout">
            <a:avLst>
              <a:gd name="adj1" fmla="val -107799"/>
              <a:gd name="adj2" fmla="val -139739"/>
            </a:avLst>
          </a:prstGeom>
          <a:solidFill>
            <a:schemeClr val="bg1"/>
          </a:solidFill>
          <a:ln>
            <a:solidFill>
              <a:schemeClr val="tx1">
                <a:alpha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1600" dirty="0">
                <a:solidFill>
                  <a:schemeClr val="tx1"/>
                </a:solidFill>
              </a:rPr>
              <a:t>Decision letters</a:t>
            </a:r>
          </a:p>
        </p:txBody>
      </p:sp>
      <p:sp>
        <p:nvSpPr>
          <p:cNvPr id="15" name="Rectangular Callout 9">
            <a:extLst>
              <a:ext uri="{FF2B5EF4-FFF2-40B4-BE49-F238E27FC236}">
                <a16:creationId xmlns="" xmlns:a16="http://schemas.microsoft.com/office/drawing/2014/main" id="{D4F3A4E0-879B-40CD-8EB8-275CBBD8B6D0}"/>
              </a:ext>
            </a:extLst>
          </p:cNvPr>
          <p:cNvSpPr/>
          <p:nvPr/>
        </p:nvSpPr>
        <p:spPr>
          <a:xfrm>
            <a:off x="5886664" y="5684586"/>
            <a:ext cx="3013599" cy="364282"/>
          </a:xfrm>
          <a:prstGeom prst="wedgeRectCallout">
            <a:avLst>
              <a:gd name="adj1" fmla="val -63300"/>
              <a:gd name="adj2" fmla="val -107795"/>
            </a:avLst>
          </a:prstGeom>
          <a:solidFill>
            <a:schemeClr val="bg1"/>
          </a:solidFill>
          <a:ln>
            <a:solidFill>
              <a:schemeClr val="tx1">
                <a:alpha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1400" dirty="0">
                <a:solidFill>
                  <a:schemeClr val="tx1"/>
                </a:solidFill>
              </a:rPr>
              <a:t>Web form output (initiating document)</a:t>
            </a:r>
          </a:p>
        </p:txBody>
      </p:sp>
    </p:spTree>
    <p:extLst>
      <p:ext uri="{BB962C8B-B14F-4D97-AF65-F5344CB8AC3E}">
        <p14:creationId xmlns:p14="http://schemas.microsoft.com/office/powerpoint/2010/main" val="2634424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1" grpId="0" animBg="1"/>
      <p:bldP spid="12" grpId="0" animBg="1"/>
      <p:bldP spid="14" grpId="0" animBg="1"/>
      <p:bldP spid="16" grpId="0" animBg="1"/>
      <p:bldP spid="17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>
                <a:solidFill>
                  <a:srgbClr val="E64626"/>
                </a:solidFill>
                <a:latin typeface="Tw Cen MT" charset="0"/>
              </a:rPr>
              <a:t>TRIM Dashboard – example using Educational Integrity Workflow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6729" y="957672"/>
            <a:ext cx="6912747" cy="5365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965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150697" y="104577"/>
            <a:ext cx="8229600" cy="1143000"/>
          </a:xfrm>
        </p:spPr>
        <p:txBody>
          <a:bodyPr/>
          <a:lstStyle/>
          <a:p>
            <a:r>
              <a:rPr lang="en-US" sz="2400" dirty="0">
                <a:latin typeface="Tw Cen MT" charset="0"/>
              </a:rPr>
              <a:t>Case study – allegation or complaint handling systems </a:t>
            </a:r>
            <a:endParaRPr lang="en-US" sz="2400" b="0" dirty="0">
              <a:solidFill>
                <a:schemeClr val="accent1"/>
              </a:solidFill>
              <a:latin typeface="Tw Cen MT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00331" y="3450841"/>
            <a:ext cx="2339638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dirty="0"/>
              <a:t>Detailed </a:t>
            </a:r>
          </a:p>
          <a:p>
            <a:pPr algn="ctr"/>
            <a:r>
              <a:rPr lang="en-AU" dirty="0"/>
              <a:t>Reporting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0499" y="4951598"/>
            <a:ext cx="6860553" cy="144655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2000" dirty="0"/>
              <a:t>GOOD RECORDKEEPING</a:t>
            </a:r>
          </a:p>
          <a:p>
            <a:pPr algn="ctr"/>
            <a:r>
              <a:rPr lang="en-AU" sz="1200" dirty="0"/>
              <a:t>Capture case documents from the point of lodging a complaint and along the way</a:t>
            </a:r>
          </a:p>
          <a:p>
            <a:pPr algn="ctr"/>
            <a:r>
              <a:rPr lang="en-AU" sz="1200" dirty="0"/>
              <a:t>Strategically harvest case data</a:t>
            </a:r>
          </a:p>
          <a:p>
            <a:pPr algn="ctr"/>
            <a:r>
              <a:rPr lang="en-AU" sz="1200" dirty="0"/>
              <a:t>Provide audit trail record</a:t>
            </a:r>
          </a:p>
          <a:p>
            <a:pPr algn="ctr"/>
            <a:r>
              <a:rPr lang="en-AU" sz="1200" dirty="0"/>
              <a:t>Secure and authorised access to documents </a:t>
            </a:r>
          </a:p>
          <a:p>
            <a:pPr algn="ctr"/>
            <a:r>
              <a:rPr lang="en-AU" sz="1200" dirty="0"/>
              <a:t>Efficiency gain - document template, document assembly, PDF converting</a:t>
            </a:r>
          </a:p>
          <a:p>
            <a:pPr algn="ctr"/>
            <a:endParaRPr lang="en-AU" sz="800" dirty="0"/>
          </a:p>
        </p:txBody>
      </p: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2A9A4702-CB1B-427D-A8FF-9824808DA32B}"/>
              </a:ext>
            </a:extLst>
          </p:cNvPr>
          <p:cNvGrpSpPr/>
          <p:nvPr/>
        </p:nvGrpSpPr>
        <p:grpSpPr>
          <a:xfrm>
            <a:off x="3041527" y="1066429"/>
            <a:ext cx="2158803" cy="3035779"/>
            <a:chOff x="3041527" y="1066429"/>
            <a:chExt cx="2158803" cy="3035779"/>
          </a:xfrm>
        </p:grpSpPr>
        <p:sp>
          <p:nvSpPr>
            <p:cNvPr id="6" name="TextBox 5"/>
            <p:cNvSpPr txBox="1"/>
            <p:nvPr/>
          </p:nvSpPr>
          <p:spPr>
            <a:xfrm>
              <a:off x="3041527" y="3455877"/>
              <a:ext cx="2158803" cy="646331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AU" dirty="0"/>
                <a:t>Processing and Handling</a:t>
              </a:r>
            </a:p>
          </p:txBody>
        </p:sp>
        <p:sp>
          <p:nvSpPr>
            <p:cNvPr id="9" name="Down Arrow 8"/>
            <p:cNvSpPr/>
            <p:nvPr/>
          </p:nvSpPr>
          <p:spPr>
            <a:xfrm>
              <a:off x="3148984" y="1066429"/>
              <a:ext cx="1832864" cy="2434785"/>
            </a:xfrm>
            <a:prstGeom prst="downArrow">
              <a:avLst>
                <a:gd name="adj1" fmla="val 100000"/>
                <a:gd name="adj2" fmla="val 50000"/>
              </a:avLst>
            </a:prstGeom>
            <a:solidFill>
              <a:schemeClr val="tx1">
                <a:lumMod val="85000"/>
                <a:lumOff val="1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b="1" dirty="0"/>
            </a:p>
            <a:p>
              <a:pPr algn="ctr"/>
              <a:r>
                <a:rPr lang="en-AU" b="1" dirty="0"/>
                <a:t>TRIM Workflow</a:t>
              </a:r>
            </a:p>
            <a:p>
              <a:pPr algn="ctr"/>
              <a:r>
                <a:rPr lang="en-AU" sz="1200" dirty="0"/>
                <a:t>Architecturally designed to serve Policy and Procedure </a:t>
              </a:r>
            </a:p>
            <a:p>
              <a:pPr algn="ctr"/>
              <a:r>
                <a:rPr lang="en-AU" sz="1200" dirty="0"/>
                <a:t> </a:t>
              </a:r>
              <a:r>
                <a:rPr lang="en-US" sz="1100" dirty="0"/>
                <a:t>Auto-routing of tasks</a:t>
              </a:r>
            </a:p>
            <a:p>
              <a:pPr algn="ctr"/>
              <a:r>
                <a:rPr lang="en-US" sz="1100" dirty="0"/>
                <a:t> </a:t>
              </a:r>
              <a:r>
                <a:rPr lang="en-AU" sz="1050" dirty="0"/>
                <a:t>Consistency and Transparency</a:t>
              </a:r>
            </a:p>
            <a:p>
              <a:pPr algn="ctr"/>
              <a:r>
                <a:rPr lang="en-AU" sz="1100" dirty="0"/>
                <a:t>Provide guidance at each step of the way </a:t>
              </a:r>
            </a:p>
          </p:txBody>
        </p:sp>
      </p:grpSp>
      <p:sp>
        <p:nvSpPr>
          <p:cNvPr id="10" name="Down Arrow 9"/>
          <p:cNvSpPr/>
          <p:nvPr/>
        </p:nvSpPr>
        <p:spPr>
          <a:xfrm>
            <a:off x="5381283" y="1066428"/>
            <a:ext cx="1832864" cy="2434785"/>
          </a:xfrm>
          <a:prstGeom prst="downArrow">
            <a:avLst>
              <a:gd name="adj1" fmla="val 100000"/>
              <a:gd name="adj2" fmla="val 50000"/>
            </a:avLst>
          </a:prstGeom>
          <a:solidFill>
            <a:schemeClr val="accent2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  <a:p>
            <a:pPr algn="ctr"/>
            <a:r>
              <a:rPr lang="en-AU" b="1" dirty="0"/>
              <a:t>TRIM Dashboard</a:t>
            </a:r>
          </a:p>
          <a:p>
            <a:pPr algn="ctr"/>
            <a:endParaRPr lang="en-AU" sz="1600" dirty="0"/>
          </a:p>
          <a:p>
            <a:pPr algn="ctr"/>
            <a:r>
              <a:rPr lang="en-US" sz="1200" dirty="0"/>
              <a:t>Harvests case outcomes, individual profiles and other case data for reporting and business analytic purposes </a:t>
            </a:r>
            <a:endParaRPr lang="en-US" sz="1200" dirty="0">
              <a:solidFill>
                <a:prstClr val="black"/>
              </a:solidFill>
            </a:endParaRPr>
          </a:p>
          <a:p>
            <a:pPr algn="ctr"/>
            <a:endParaRPr lang="en-AU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690650" y="4357626"/>
            <a:ext cx="6860555" cy="33855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1600" b="1" dirty="0"/>
              <a:t>CONSISTENT, COMPLETE and EVIDENCE BASED DECISIONS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30F1A05B-AFA2-412D-B24E-9CBBE882EEAD}"/>
              </a:ext>
            </a:extLst>
          </p:cNvPr>
          <p:cNvGrpSpPr/>
          <p:nvPr/>
        </p:nvGrpSpPr>
        <p:grpSpPr>
          <a:xfrm>
            <a:off x="679415" y="1066429"/>
            <a:ext cx="2362113" cy="3253049"/>
            <a:chOff x="679415" y="1066429"/>
            <a:chExt cx="2362113" cy="3253049"/>
          </a:xfrm>
        </p:grpSpPr>
        <p:sp>
          <p:nvSpPr>
            <p:cNvPr id="5" name="TextBox 4"/>
            <p:cNvSpPr txBox="1"/>
            <p:nvPr/>
          </p:nvSpPr>
          <p:spPr>
            <a:xfrm>
              <a:off x="679415" y="3466165"/>
              <a:ext cx="2362113" cy="646331"/>
            </a:xfrm>
            <a:prstGeom prst="rect">
              <a:avLst/>
            </a:prstGeom>
            <a:solidFill>
              <a:srgbClr val="C1B7FB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AU" dirty="0"/>
                <a:t>Applying or</a:t>
              </a:r>
            </a:p>
            <a:p>
              <a:pPr algn="ctr"/>
              <a:r>
                <a:rPr lang="en-AU" dirty="0"/>
                <a:t>Reporting</a:t>
              </a:r>
            </a:p>
          </p:txBody>
        </p:sp>
        <p:sp>
          <p:nvSpPr>
            <p:cNvPr id="2" name="Down Arrow 1"/>
            <p:cNvSpPr/>
            <p:nvPr/>
          </p:nvSpPr>
          <p:spPr>
            <a:xfrm>
              <a:off x="916686" y="1066429"/>
              <a:ext cx="1832864" cy="2434785"/>
            </a:xfrm>
            <a:prstGeom prst="downArrow">
              <a:avLst>
                <a:gd name="adj1" fmla="val 100000"/>
                <a:gd name="adj2" fmla="val 50000"/>
              </a:avLst>
            </a:prstGeom>
            <a:solidFill>
              <a:schemeClr val="tx2">
                <a:lumMod val="7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b="1" dirty="0"/>
            </a:p>
            <a:p>
              <a:pPr algn="ctr"/>
              <a:r>
                <a:rPr lang="en-AU" b="1" dirty="0"/>
                <a:t>TRIM Web Form</a:t>
              </a:r>
            </a:p>
            <a:p>
              <a:pPr algn="ctr"/>
              <a:endParaRPr lang="en-AU" sz="800" dirty="0"/>
            </a:p>
            <a:p>
              <a:pPr algn="ctr"/>
              <a:r>
                <a:rPr lang="en-AU" sz="1100" dirty="0"/>
                <a:t>Allow anyone with a valid </a:t>
              </a:r>
              <a:r>
                <a:rPr lang="en-AU" sz="1100" dirty="0" err="1"/>
                <a:t>Unikey</a:t>
              </a:r>
              <a:r>
                <a:rPr lang="en-AU" sz="1100" dirty="0"/>
                <a:t> to lodge a form</a:t>
              </a:r>
            </a:p>
            <a:p>
              <a:pPr algn="ctr"/>
              <a:r>
                <a:rPr lang="en-AU" sz="1100" dirty="0" err="1"/>
                <a:t>Comsume</a:t>
              </a:r>
              <a:r>
                <a:rPr lang="en-AU" sz="1100" dirty="0"/>
                <a:t> current staff student information from University enterprise systems</a:t>
              </a:r>
            </a:p>
            <a:p>
              <a:pPr algn="ctr"/>
              <a:r>
                <a:rPr lang="en-AU" sz="1200" dirty="0" err="1"/>
                <a:t>Unikey</a:t>
              </a:r>
              <a:r>
                <a:rPr lang="en-AU" sz="1200" dirty="0"/>
                <a:t> authentication</a:t>
              </a:r>
            </a:p>
            <a:p>
              <a:pPr algn="ctr"/>
              <a:r>
                <a:rPr lang="en-AU" sz="1200" dirty="0"/>
                <a:t>Form capture and </a:t>
              </a:r>
            </a:p>
            <a:p>
              <a:pPr algn="ctr"/>
              <a:r>
                <a:rPr lang="en-AU" sz="1200" dirty="0"/>
                <a:t>Kick off process </a:t>
              </a:r>
            </a:p>
          </p:txBody>
        </p:sp>
        <p:sp>
          <p:nvSpPr>
            <p:cNvPr id="3" name="Down Arrow 2"/>
            <p:cNvSpPr/>
            <p:nvPr/>
          </p:nvSpPr>
          <p:spPr>
            <a:xfrm>
              <a:off x="1762391" y="4122784"/>
              <a:ext cx="306503" cy="196694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sp>
        <p:nvSpPr>
          <p:cNvPr id="12" name="Down Arrow 11"/>
          <p:cNvSpPr/>
          <p:nvPr/>
        </p:nvSpPr>
        <p:spPr>
          <a:xfrm>
            <a:off x="3912164" y="4122784"/>
            <a:ext cx="306503" cy="196694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Down Arrow 12"/>
          <p:cNvSpPr/>
          <p:nvPr/>
        </p:nvSpPr>
        <p:spPr>
          <a:xfrm>
            <a:off x="6216898" y="4112496"/>
            <a:ext cx="306503" cy="196694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Down Arrow 13"/>
          <p:cNvSpPr/>
          <p:nvPr/>
        </p:nvSpPr>
        <p:spPr>
          <a:xfrm flipV="1">
            <a:off x="3938561" y="4692821"/>
            <a:ext cx="306503" cy="229347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04036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Contact and Questions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154" y="1745642"/>
            <a:ext cx="2923226" cy="1812068"/>
          </a:xfrm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A52F1919-15E9-44A3-91BD-09AA9CF8F1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767" y="3778592"/>
            <a:ext cx="5715000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31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The University of Sydney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50397" y="1088418"/>
            <a:ext cx="210352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dirty="0"/>
          </a:p>
          <a:p>
            <a:pPr algn="ctr"/>
            <a:r>
              <a:rPr lang="en-AU" dirty="0">
                <a:solidFill>
                  <a:srgbClr val="FF0000"/>
                </a:solidFill>
                <a:latin typeface="Calibri" panose="020F0502020204030204" pitchFamily="34" charset="0"/>
              </a:rPr>
              <a:t>First University in Australia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/>
          </a:p>
          <a:p>
            <a:r>
              <a:rPr lang="en-AU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/>
          </a:p>
          <a:p>
            <a:pPr lvl="1"/>
            <a:endParaRPr lang="en-AU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6268" y="2171216"/>
            <a:ext cx="2419350" cy="36004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9763" y="1434547"/>
            <a:ext cx="2019052" cy="41750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124" y="1260475"/>
            <a:ext cx="2419350" cy="469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389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6534" y="155515"/>
            <a:ext cx="8229600" cy="1143000"/>
          </a:xfrm>
        </p:spPr>
        <p:txBody>
          <a:bodyPr/>
          <a:lstStyle/>
          <a:p>
            <a:r>
              <a:rPr lang="en-AU" dirty="0">
                <a:latin typeface="+mn-lt"/>
              </a:rPr>
              <a:t>Where does Archives and Records Management sit  </a:t>
            </a:r>
          </a:p>
        </p:txBody>
      </p:sp>
      <p:sp>
        <p:nvSpPr>
          <p:cNvPr id="3" name="Rectangle 2"/>
          <p:cNvSpPr/>
          <p:nvPr/>
        </p:nvSpPr>
        <p:spPr>
          <a:xfrm>
            <a:off x="986106" y="2062096"/>
            <a:ext cx="3308963" cy="2637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AU" sz="1400" dirty="0"/>
              <a:t>The </a:t>
            </a:r>
            <a:r>
              <a:rPr lang="en-AU" sz="1400" dirty="0">
                <a:hlinkClick r:id="rId3"/>
              </a:rPr>
              <a:t>Office of General Counsel</a:t>
            </a:r>
            <a:r>
              <a:rPr lang="en-AU" sz="1400" dirty="0"/>
              <a:t> (OGC) is responsible for the provision of legal services to the University. The office also covers the areas of </a:t>
            </a:r>
          </a:p>
          <a:p>
            <a:pPr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AU" sz="1400" dirty="0">
                <a:hlinkClick r:id="rId4"/>
              </a:rPr>
              <a:t>Audit and Risk Management</a:t>
            </a:r>
            <a:r>
              <a:rPr lang="en-AU" sz="1400" dirty="0"/>
              <a:t>, </a:t>
            </a:r>
          </a:p>
          <a:p>
            <a:pPr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AU" sz="1400" dirty="0">
                <a:hlinkClick r:id="rId5"/>
              </a:rPr>
              <a:t>Archives and Records Management</a:t>
            </a:r>
            <a:r>
              <a:rPr lang="en-AU" sz="1400" dirty="0"/>
              <a:t>, </a:t>
            </a:r>
          </a:p>
          <a:p>
            <a:pPr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AU" sz="1400" u="sng" dirty="0">
                <a:solidFill>
                  <a:schemeClr val="accent1">
                    <a:lumMod val="75000"/>
                  </a:schemeClr>
                </a:solidFill>
              </a:rPr>
              <a:t>Trusts Office, </a:t>
            </a:r>
            <a:r>
              <a:rPr lang="en-AU" sz="1400" dirty="0"/>
              <a:t>and </a:t>
            </a:r>
          </a:p>
          <a:p>
            <a:pPr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AU" sz="1400" dirty="0">
                <a:hlinkClick r:id="rId6"/>
              </a:rPr>
              <a:t>Policy Management</a:t>
            </a:r>
            <a:r>
              <a:rPr lang="en-AU" sz="1400" dirty="0"/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5147733" y="1298515"/>
            <a:ext cx="2540000" cy="100931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Vice-Chancellor</a:t>
            </a:r>
          </a:p>
        </p:txBody>
      </p:sp>
      <p:sp>
        <p:nvSpPr>
          <p:cNvPr id="6" name="Rectangle 5"/>
          <p:cNvSpPr/>
          <p:nvPr/>
        </p:nvSpPr>
        <p:spPr>
          <a:xfrm>
            <a:off x="5147733" y="2730214"/>
            <a:ext cx="2540000" cy="100931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Office of General Counsel</a:t>
            </a:r>
          </a:p>
        </p:txBody>
      </p:sp>
      <p:sp>
        <p:nvSpPr>
          <p:cNvPr id="7" name="Rectangle 6"/>
          <p:cNvSpPr/>
          <p:nvPr/>
        </p:nvSpPr>
        <p:spPr>
          <a:xfrm>
            <a:off x="5147733" y="4167724"/>
            <a:ext cx="2540000" cy="100931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Group Secretariat</a:t>
            </a:r>
          </a:p>
        </p:txBody>
      </p:sp>
      <p:sp>
        <p:nvSpPr>
          <p:cNvPr id="8" name="Rectangle 7"/>
          <p:cNvSpPr/>
          <p:nvPr/>
        </p:nvSpPr>
        <p:spPr>
          <a:xfrm>
            <a:off x="5147733" y="5573749"/>
            <a:ext cx="2540000" cy="100931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Archives and Records Management Service </a:t>
            </a:r>
          </a:p>
        </p:txBody>
      </p:sp>
      <p:sp>
        <p:nvSpPr>
          <p:cNvPr id="9" name="Down Arrow 8"/>
          <p:cNvSpPr/>
          <p:nvPr/>
        </p:nvSpPr>
        <p:spPr>
          <a:xfrm>
            <a:off x="6175417" y="2307826"/>
            <a:ext cx="484632" cy="51335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Down Arrow 9"/>
          <p:cNvSpPr/>
          <p:nvPr/>
        </p:nvSpPr>
        <p:spPr>
          <a:xfrm>
            <a:off x="6175417" y="3681457"/>
            <a:ext cx="484632" cy="51335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Down Arrow 10"/>
          <p:cNvSpPr/>
          <p:nvPr/>
        </p:nvSpPr>
        <p:spPr>
          <a:xfrm>
            <a:off x="6175417" y="5088971"/>
            <a:ext cx="484632" cy="51335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75996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latin typeface="+mn-lt"/>
              </a:rPr>
              <a:t>Records Management Services  </a:t>
            </a:r>
          </a:p>
        </p:txBody>
      </p:sp>
      <p:sp>
        <p:nvSpPr>
          <p:cNvPr id="9" name="Rectangle 8"/>
          <p:cNvSpPr/>
          <p:nvPr/>
        </p:nvSpPr>
        <p:spPr>
          <a:xfrm>
            <a:off x="169818" y="1253853"/>
            <a:ext cx="4837288" cy="5124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>
              <a:buClr>
                <a:srgbClr val="CE1126"/>
              </a:buClr>
            </a:pPr>
            <a:r>
              <a:rPr lang="en-US" altLang="en-US" b="1" dirty="0">
                <a:sym typeface="Arial" panose="020B0604020202020204" pitchFamily="34" charset="0"/>
              </a:rPr>
              <a:t>Traditional Records Management Services </a:t>
            </a:r>
          </a:p>
          <a:p>
            <a:pPr marL="187325" indent="-187325" defTabSz="1298575" eaLnBrk="1">
              <a:spcBef>
                <a:spcPts val="500"/>
              </a:spcBef>
              <a:buClr>
                <a:srgbClr val="CE1126"/>
              </a:buClr>
              <a:buFont typeface="ArialMT" charset="0"/>
              <a:buChar char="›"/>
            </a:pPr>
            <a:r>
              <a:rPr lang="en-US" altLang="en-US" sz="12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File creation </a:t>
            </a:r>
          </a:p>
          <a:p>
            <a:pPr marL="187325" indent="-187325" defTabSz="1298575">
              <a:spcBef>
                <a:spcPts val="500"/>
              </a:spcBef>
              <a:buClr>
                <a:srgbClr val="CE1126"/>
              </a:buClr>
              <a:buFont typeface="ArialMT" charset="0"/>
              <a:buChar char="›"/>
            </a:pPr>
            <a:r>
              <a:rPr lang="en-US" altLang="en-US" sz="12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Paper file storage and retrieval </a:t>
            </a:r>
          </a:p>
          <a:p>
            <a:pPr marL="187325" indent="-187325" defTabSz="1298575">
              <a:spcBef>
                <a:spcPts val="500"/>
              </a:spcBef>
              <a:buClr>
                <a:srgbClr val="CE1126"/>
              </a:buClr>
              <a:buFont typeface="ArialMT" charset="0"/>
              <a:buChar char="›"/>
            </a:pPr>
            <a:r>
              <a:rPr lang="en-US" altLang="en-US" sz="12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Repository management </a:t>
            </a:r>
          </a:p>
          <a:p>
            <a:pPr marL="187325" indent="-187325" defTabSz="1298575">
              <a:spcBef>
                <a:spcPts val="500"/>
              </a:spcBef>
              <a:buClr>
                <a:srgbClr val="CE1126"/>
              </a:buClr>
              <a:buFont typeface="ArialMT" charset="0"/>
              <a:buChar char="›"/>
            </a:pPr>
            <a:r>
              <a:rPr lang="en-AU" altLang="en-US" sz="1200" dirty="0">
                <a:cs typeface="Arial" panose="020B0604020202020204" pitchFamily="34" charset="0"/>
                <a:sym typeface="Arial" panose="020B0604020202020204" pitchFamily="34" charset="0"/>
              </a:rPr>
              <a:t>File audit and maintenance </a:t>
            </a:r>
            <a:endParaRPr lang="en-US" altLang="en-US" sz="1200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187325" indent="-187325" defTabSz="1298575">
              <a:spcBef>
                <a:spcPts val="500"/>
              </a:spcBef>
              <a:buClr>
                <a:srgbClr val="CE1126"/>
              </a:buClr>
              <a:buFont typeface="ArialMT" charset="0"/>
              <a:buChar char="›"/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defTabSz="1298575">
              <a:spcBef>
                <a:spcPts val="500"/>
              </a:spcBef>
              <a:buClr>
                <a:srgbClr val="CE1126"/>
              </a:buClr>
            </a:pP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Records sentencing and disposal </a:t>
            </a:r>
          </a:p>
          <a:p>
            <a:pPr marL="0" indent="0">
              <a:buNone/>
            </a:pPr>
            <a:r>
              <a:rPr lang="en-AU" b="1" dirty="0"/>
              <a:t>Help Desk</a:t>
            </a:r>
            <a:endParaRPr lang="en-AU" sz="3400" b="1" dirty="0"/>
          </a:p>
          <a:p>
            <a:r>
              <a:rPr lang="en-AU" dirty="0"/>
              <a:t>Main contact for enquiries</a:t>
            </a:r>
          </a:p>
          <a:p>
            <a:r>
              <a:rPr lang="en-AU" dirty="0"/>
              <a:t>Provide advice and technical support</a:t>
            </a:r>
          </a:p>
          <a:p>
            <a:r>
              <a:rPr lang="en-AU" dirty="0"/>
              <a:t>Troubleshoot</a:t>
            </a:r>
          </a:p>
          <a:p>
            <a:endParaRPr lang="en-AU" b="1" dirty="0"/>
          </a:p>
          <a:p>
            <a:r>
              <a:rPr lang="en-AU" b="1" dirty="0"/>
              <a:t>Training </a:t>
            </a:r>
          </a:p>
          <a:p>
            <a:endParaRPr lang="en-AU" altLang="en-US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r>
              <a:rPr lang="en-AU" altLang="en-US" b="1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Request for personal information </a:t>
            </a:r>
            <a:r>
              <a:rPr lang="en-AU" altLang="en-US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- </a:t>
            </a: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subpoena and search warrants and 3</a:t>
            </a:r>
            <a:r>
              <a:rPr lang="en-US" altLang="en-US" sz="1600" baseline="300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rd</a:t>
            </a: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party request for personal information  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007106" y="1095214"/>
            <a:ext cx="4467497" cy="52783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98575" eaLnBrk="1">
              <a:spcBef>
                <a:spcPts val="500"/>
              </a:spcBef>
              <a:buClr>
                <a:srgbClr val="CE1126"/>
              </a:buClr>
            </a:pP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Integration with business systems</a:t>
            </a:r>
          </a:p>
          <a:p>
            <a:pPr marL="644525" lvl="1" indent="-187325" defTabSz="1298575">
              <a:spcBef>
                <a:spcPts val="500"/>
              </a:spcBef>
              <a:buClr>
                <a:srgbClr val="CE1126"/>
              </a:buClr>
              <a:buFont typeface="ArialMT" charset="0"/>
              <a:buChar char="›"/>
            </a:pPr>
            <a:r>
              <a:rPr lang="en-US" altLang="en-US" sz="12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Student system</a:t>
            </a:r>
          </a:p>
          <a:p>
            <a:pPr marL="644525" lvl="1" indent="-187325" defTabSz="1298575">
              <a:spcBef>
                <a:spcPts val="500"/>
              </a:spcBef>
              <a:buClr>
                <a:srgbClr val="CE1126"/>
              </a:buClr>
              <a:buFont typeface="ArialMT" charset="0"/>
              <a:buChar char="›"/>
            </a:pPr>
            <a:r>
              <a:rPr lang="en-US" altLang="en-US" sz="12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Spec cons</a:t>
            </a:r>
          </a:p>
          <a:p>
            <a:pPr marL="644525" lvl="1" indent="-187325" defTabSz="1298575">
              <a:spcBef>
                <a:spcPts val="500"/>
              </a:spcBef>
              <a:buClr>
                <a:srgbClr val="CE1126"/>
              </a:buClr>
              <a:buFont typeface="ArialMT" charset="0"/>
              <a:buChar char="›"/>
            </a:pPr>
            <a:r>
              <a:rPr lang="en-US" altLang="en-US" sz="12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HR systems </a:t>
            </a:r>
          </a:p>
          <a:p>
            <a:pPr marL="644525" lvl="1" indent="-187325" defTabSz="1298575">
              <a:spcBef>
                <a:spcPts val="500"/>
              </a:spcBef>
              <a:buClr>
                <a:srgbClr val="CE1126"/>
              </a:buClr>
              <a:buFont typeface="ArialMT" charset="0"/>
              <a:buChar char="›"/>
            </a:pPr>
            <a:r>
              <a:rPr lang="en-US" altLang="en-US" sz="12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PeopleSoft finance</a:t>
            </a:r>
          </a:p>
          <a:p>
            <a:pPr marL="644525" lvl="1" indent="-187325" defTabSz="1298575">
              <a:spcBef>
                <a:spcPts val="500"/>
              </a:spcBef>
              <a:buClr>
                <a:srgbClr val="CE1126"/>
              </a:buClr>
              <a:buFont typeface="ArialMT" charset="0"/>
              <a:buChar char="›"/>
            </a:pPr>
            <a:r>
              <a:rPr lang="en-US" altLang="en-US" sz="1200" b="1" dirty="0" err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Ezescan</a:t>
            </a:r>
            <a:r>
              <a:rPr lang="en-US" altLang="en-US" sz="12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– provide </a:t>
            </a:r>
            <a:r>
              <a:rPr lang="en-US" altLang="en-US" sz="1200" dirty="0" err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digitisation</a:t>
            </a:r>
            <a:r>
              <a:rPr lang="en-US" altLang="en-US" sz="12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solution </a:t>
            </a:r>
          </a:p>
          <a:p>
            <a:pPr marL="644525" lvl="1" indent="-187325" defTabSz="1298575">
              <a:spcBef>
                <a:spcPts val="500"/>
              </a:spcBef>
              <a:buClr>
                <a:srgbClr val="CE1126"/>
              </a:buClr>
              <a:buFont typeface="ArialMT" charset="0"/>
              <a:buChar char="›"/>
            </a:pPr>
            <a:r>
              <a:rPr lang="en-US" altLang="en-US" sz="12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Ariba</a:t>
            </a:r>
          </a:p>
          <a:p>
            <a:pPr marL="644525" lvl="1" indent="-187325" defTabSz="1298575">
              <a:spcBef>
                <a:spcPts val="500"/>
              </a:spcBef>
              <a:buClr>
                <a:srgbClr val="CE1126"/>
              </a:buClr>
              <a:buFont typeface="ArialMT" charset="0"/>
              <a:buChar char="›"/>
            </a:pPr>
            <a:r>
              <a:rPr lang="en-US" altLang="en-US" sz="12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ServiceNow (Track-it)</a:t>
            </a:r>
          </a:p>
          <a:p>
            <a:pPr marL="644525" lvl="1" indent="-187325" defTabSz="1298575">
              <a:spcBef>
                <a:spcPts val="500"/>
              </a:spcBef>
              <a:buClr>
                <a:srgbClr val="CE1126"/>
              </a:buClr>
              <a:buFont typeface="ArialMT" charset="0"/>
              <a:buChar char="›"/>
            </a:pPr>
            <a:r>
              <a:rPr lang="en-US" altLang="en-US" sz="12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IRMA (Upcoming)</a:t>
            </a:r>
          </a:p>
          <a:p>
            <a:pPr defTabSz="1298575" eaLnBrk="1">
              <a:spcBef>
                <a:spcPts val="500"/>
              </a:spcBef>
              <a:buClr>
                <a:srgbClr val="CE1126"/>
              </a:buClr>
            </a:pPr>
            <a:endParaRPr lang="en-US" altLang="en-US" sz="1200" b="1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defTabSz="1298575" eaLnBrk="1">
              <a:spcBef>
                <a:spcPts val="500"/>
              </a:spcBef>
              <a:buClr>
                <a:srgbClr val="CE1126"/>
              </a:buClr>
            </a:pPr>
            <a:r>
              <a:rPr lang="en-US" altLang="en-US" sz="1200" b="1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Business system decommission and records migration </a:t>
            </a:r>
          </a:p>
          <a:p>
            <a:pPr defTabSz="1298575" eaLnBrk="1">
              <a:spcBef>
                <a:spcPts val="500"/>
              </a:spcBef>
              <a:buClr>
                <a:srgbClr val="CE1126"/>
              </a:buClr>
            </a:pP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Recordkeeping consultancy service </a:t>
            </a:r>
          </a:p>
          <a:p>
            <a:pPr defTabSz="1298575" eaLnBrk="1">
              <a:spcBef>
                <a:spcPts val="500"/>
              </a:spcBef>
              <a:buClr>
                <a:srgbClr val="CE1126"/>
              </a:buClr>
            </a:pP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Workflow</a:t>
            </a:r>
          </a:p>
          <a:p>
            <a:pPr defTabSz="1298575" eaLnBrk="1">
              <a:spcBef>
                <a:spcPts val="500"/>
              </a:spcBef>
              <a:buClr>
                <a:srgbClr val="CE1126"/>
              </a:buClr>
            </a:pP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Registers</a:t>
            </a:r>
          </a:p>
          <a:p>
            <a:pPr marL="187325" indent="-187325" defTabSz="1298575">
              <a:spcBef>
                <a:spcPts val="500"/>
              </a:spcBef>
              <a:buClr>
                <a:srgbClr val="CE1126"/>
              </a:buClr>
              <a:buFont typeface="ArialMT" charset="0"/>
              <a:buChar char="›"/>
            </a:pPr>
            <a:r>
              <a:rPr lang="en-US" altLang="en-US" sz="12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Contract register </a:t>
            </a:r>
          </a:p>
          <a:p>
            <a:pPr marL="187325" indent="-187325" defTabSz="1298575">
              <a:spcBef>
                <a:spcPts val="500"/>
              </a:spcBef>
              <a:buClr>
                <a:srgbClr val="CE1126"/>
              </a:buClr>
              <a:buFont typeface="ArialMT" charset="0"/>
              <a:buChar char="›"/>
            </a:pPr>
            <a:r>
              <a:rPr lang="en-US" altLang="en-US" sz="12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Property register </a:t>
            </a:r>
          </a:p>
          <a:p>
            <a:pPr marL="187325" indent="-187325" defTabSz="1298575">
              <a:spcBef>
                <a:spcPts val="500"/>
              </a:spcBef>
              <a:buClr>
                <a:srgbClr val="CE1126"/>
              </a:buClr>
              <a:buFont typeface="ArialMT" charset="0"/>
              <a:buChar char="›"/>
            </a:pPr>
            <a:r>
              <a:rPr lang="en-US" altLang="en-US" sz="12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Leasing register </a:t>
            </a:r>
          </a:p>
          <a:p>
            <a:pPr marL="187325" indent="-187325" defTabSz="1298575">
              <a:spcBef>
                <a:spcPts val="500"/>
              </a:spcBef>
              <a:buClr>
                <a:srgbClr val="CE1126"/>
              </a:buClr>
              <a:buFont typeface="ArialMT" charset="0"/>
              <a:buChar char="›"/>
            </a:pPr>
            <a:r>
              <a:rPr lang="en-US" altLang="en-US" sz="12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Policy register </a:t>
            </a:r>
          </a:p>
          <a:p>
            <a:pPr marL="187325" indent="-187325" defTabSz="1298575">
              <a:spcBef>
                <a:spcPts val="500"/>
              </a:spcBef>
              <a:buClr>
                <a:srgbClr val="CE1126"/>
              </a:buClr>
              <a:buFont typeface="ArialMT" charset="0"/>
              <a:buChar char="›"/>
            </a:pPr>
            <a:r>
              <a:rPr lang="en-US" altLang="en-US" sz="12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Student support system</a:t>
            </a:r>
          </a:p>
        </p:txBody>
      </p:sp>
    </p:spTree>
    <p:extLst>
      <p:ext uri="{BB962C8B-B14F-4D97-AF65-F5344CB8AC3E}">
        <p14:creationId xmlns:p14="http://schemas.microsoft.com/office/powerpoint/2010/main" val="2407537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2400" dirty="0"/>
              <a:t>Recordkeeping system – Micro Focus Content Manager 9.1.2</a:t>
            </a:r>
          </a:p>
        </p:txBody>
      </p:sp>
      <p:pic>
        <p:nvPicPr>
          <p:cNvPr id="4" name="Picture 3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1" y="2221297"/>
            <a:ext cx="2791522" cy="3892268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78" y="2221297"/>
            <a:ext cx="3810195" cy="391544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343402" y="1607650"/>
            <a:ext cx="18000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>
                <a:solidFill>
                  <a:srgbClr val="E64626"/>
                </a:solidFill>
              </a:rPr>
              <a:t>Desktop Client</a:t>
            </a:r>
          </a:p>
        </p:txBody>
      </p:sp>
      <p:sp>
        <p:nvSpPr>
          <p:cNvPr id="8" name="Rectangle 7"/>
          <p:cNvSpPr/>
          <p:nvPr/>
        </p:nvSpPr>
        <p:spPr>
          <a:xfrm>
            <a:off x="5841896" y="1613850"/>
            <a:ext cx="13090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dirty="0">
                <a:solidFill>
                  <a:srgbClr val="E64626"/>
                </a:solidFill>
              </a:rPr>
              <a:t>Web Client</a:t>
            </a:r>
          </a:p>
        </p:txBody>
      </p:sp>
    </p:spTree>
    <p:extLst>
      <p:ext uri="{BB962C8B-B14F-4D97-AF65-F5344CB8AC3E}">
        <p14:creationId xmlns:p14="http://schemas.microsoft.com/office/powerpoint/2010/main" val="1863220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E64626"/>
                </a:solidFill>
                <a:latin typeface="Tw Cen MT" charset="0"/>
              </a:rPr>
              <a:t>Workflow 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47796" y="1148783"/>
            <a:ext cx="757061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Wikipedia: </a:t>
            </a:r>
          </a:p>
          <a:p>
            <a:endParaRPr lang="en-AU" dirty="0"/>
          </a:p>
          <a:p>
            <a:r>
              <a:rPr lang="en-US" i="1" dirty="0"/>
              <a:t>A workflow consists of an orchestrated and repeatable pattern of business activity enabled by the systematic organization of resources into processes that transform materials, provide services, or process information.[1] It can be depicted as a sequence of operations, the work of a person or group,[2] the work of an organization of staff, or one or more simple or complex mechanisms. </a:t>
            </a:r>
            <a:endParaRPr lang="en-AU" i="1" dirty="0"/>
          </a:p>
          <a:p>
            <a:endParaRPr lang="en-AU" dirty="0"/>
          </a:p>
          <a:p>
            <a:r>
              <a:rPr lang="en-AU" dirty="0"/>
              <a:t>TRIM Workflow module is part of the TRIM application.</a:t>
            </a:r>
          </a:p>
          <a:p>
            <a:endParaRPr lang="en-AU" dirty="0"/>
          </a:p>
          <a:p>
            <a:r>
              <a:rPr lang="en-AU" dirty="0"/>
              <a:t>Initial investigation into the Workflow module in 2010 as part of a project on managing correspondence in the Vice-Chancellor’s Office </a:t>
            </a:r>
          </a:p>
          <a:p>
            <a:endParaRPr lang="en-AU" dirty="0"/>
          </a:p>
          <a:p>
            <a:r>
              <a:rPr lang="en-AU" dirty="0"/>
              <a:t>In PROD since 2012 - first process being Special Consideration Application and Approval process, closely followed by PhD students’ Annual Progress </a:t>
            </a:r>
            <a:r>
              <a:rPr lang="en-AU"/>
              <a:t>Review </a:t>
            </a:r>
            <a:r>
              <a:rPr lang="en-AU" smtClean="0"/>
              <a:t>process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32461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2400" dirty="0"/>
              <a:t>TRIM Workflow systems at the University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0475"/>
            <a:ext cx="8229600" cy="514871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AU" dirty="0"/>
              <a:t>Currently automating the following business processes </a:t>
            </a:r>
          </a:p>
          <a:p>
            <a:endParaRPr lang="en-AU" dirty="0"/>
          </a:p>
          <a:p>
            <a:pPr lvl="1"/>
            <a:r>
              <a:rPr lang="en-AU" sz="2600" dirty="0"/>
              <a:t>Education integrity case referral and handling </a:t>
            </a:r>
          </a:p>
          <a:p>
            <a:pPr lvl="1"/>
            <a:r>
              <a:rPr lang="en-AU" sz="2600" dirty="0"/>
              <a:t>Examination incidents reporting and handling </a:t>
            </a:r>
          </a:p>
          <a:p>
            <a:pPr lvl="1"/>
            <a:r>
              <a:rPr lang="en-AU" sz="2600" dirty="0"/>
              <a:t>Higher Degrees Research (HDR) student thesis examination issues handling</a:t>
            </a:r>
          </a:p>
          <a:p>
            <a:pPr lvl="1"/>
            <a:r>
              <a:rPr lang="en-AU" sz="2600" dirty="0"/>
              <a:t>HDR research impropriety issues handling</a:t>
            </a:r>
          </a:p>
          <a:p>
            <a:pPr lvl="1"/>
            <a:r>
              <a:rPr lang="en-AU" sz="2600" dirty="0"/>
              <a:t>Student complaint </a:t>
            </a:r>
          </a:p>
          <a:p>
            <a:pPr lvl="1"/>
            <a:r>
              <a:rPr lang="en-AU" sz="2600" dirty="0"/>
              <a:t>Students Appeals Body (SAB) - academic appeals handling </a:t>
            </a:r>
          </a:p>
          <a:p>
            <a:pPr lvl="1"/>
            <a:r>
              <a:rPr lang="en-AU" sz="2600" dirty="0"/>
              <a:t>Staff complaints, and eight other HR related case handling systems</a:t>
            </a:r>
          </a:p>
          <a:p>
            <a:pPr lvl="1"/>
            <a:r>
              <a:rPr lang="en-AU" sz="2600" dirty="0"/>
              <a:t>Vice-Chancellor Office – for signature log </a:t>
            </a:r>
          </a:p>
          <a:p>
            <a:pPr lvl="1"/>
            <a:r>
              <a:rPr lang="en-AU" sz="2600" dirty="0"/>
              <a:t>Sexual assault and sexual harassment reporting Portal </a:t>
            </a:r>
          </a:p>
          <a:p>
            <a:pPr lvl="1"/>
            <a:r>
              <a:rPr lang="en-AU" sz="2600" dirty="0"/>
              <a:t>Declaration of External Interest, outside earning and gifts Portal</a:t>
            </a:r>
          </a:p>
          <a:p>
            <a:pPr lvl="1"/>
            <a:r>
              <a:rPr lang="en-AU" sz="2600" dirty="0"/>
              <a:t>Patient consent form lodgement for Medicine students</a:t>
            </a:r>
          </a:p>
          <a:p>
            <a:pPr lvl="1"/>
            <a:r>
              <a:rPr lang="en-AU" sz="2600" dirty="0"/>
              <a:t>Discontinue not Fail application </a:t>
            </a:r>
          </a:p>
          <a:p>
            <a:pPr lvl="1"/>
            <a:r>
              <a:rPr lang="en-AU" sz="2600" dirty="0"/>
              <a:t>Autonomous Sanction compliance </a:t>
            </a:r>
          </a:p>
          <a:p>
            <a:pPr marL="457200" lvl="1" indent="0">
              <a:buNone/>
            </a:pPr>
            <a:r>
              <a:rPr lang="en-AU" sz="2900" b="1" dirty="0"/>
              <a:t>Going live soon </a:t>
            </a:r>
          </a:p>
          <a:p>
            <a:pPr lvl="1"/>
            <a:r>
              <a:rPr lang="en-AU" sz="2600" dirty="0"/>
              <a:t>Trusts account enquiry and creation forms</a:t>
            </a:r>
          </a:p>
          <a:p>
            <a:pPr lvl="1"/>
            <a:r>
              <a:rPr lang="en-AU" sz="2600" dirty="0"/>
              <a:t>Referral services to CAPs</a:t>
            </a:r>
          </a:p>
          <a:p>
            <a:pPr lvl="1"/>
            <a:r>
              <a:rPr lang="en-AU" sz="2600" dirty="0"/>
              <a:t>Medicine Executive Deans approval portal </a:t>
            </a:r>
          </a:p>
          <a:p>
            <a:pPr lvl="1"/>
            <a:r>
              <a:rPr lang="en-AU" sz="2600" dirty="0"/>
              <a:t>Faculty decision – student academic appeals </a:t>
            </a:r>
          </a:p>
        </p:txBody>
      </p:sp>
    </p:spTree>
    <p:extLst>
      <p:ext uri="{BB962C8B-B14F-4D97-AF65-F5344CB8AC3E}">
        <p14:creationId xmlns:p14="http://schemas.microsoft.com/office/powerpoint/2010/main" val="162192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w Cen MT" charset="0"/>
              </a:rPr>
              <a:t>Common requirements or characteristics </a:t>
            </a:r>
            <a:endParaRPr lang="en-US" b="0" dirty="0">
              <a:solidFill>
                <a:schemeClr val="accent1"/>
              </a:solidFill>
              <a:latin typeface="Tw Cen MT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0185" y="1111689"/>
            <a:ext cx="8229600" cy="4767263"/>
          </a:xfrm>
        </p:spPr>
        <p:txBody>
          <a:bodyPr>
            <a:noAutofit/>
          </a:bodyPr>
          <a:lstStyle/>
          <a:p>
            <a:r>
              <a:rPr lang="en-US" sz="2000" dirty="0"/>
              <a:t>Complex processes across different faculties and/or portfolio  </a:t>
            </a:r>
          </a:p>
          <a:p>
            <a:r>
              <a:rPr lang="en-AU" sz="2000" dirty="0"/>
              <a:t>Seek consistency on handling and decision-making - seen as an instrument for the application of University policies and procedures</a:t>
            </a:r>
          </a:p>
          <a:p>
            <a:r>
              <a:rPr lang="en-AU" sz="2000" dirty="0"/>
              <a:t>See case through to completion – not leaving it half-done </a:t>
            </a:r>
          </a:p>
          <a:p>
            <a:r>
              <a:rPr lang="en-AU" sz="2000" dirty="0"/>
              <a:t>Adhere to timeline or reduce the turnaround time required</a:t>
            </a:r>
          </a:p>
          <a:p>
            <a:r>
              <a:rPr lang="en-AU" sz="2000" dirty="0"/>
              <a:t>Eliminate paper records </a:t>
            </a:r>
          </a:p>
          <a:p>
            <a:r>
              <a:rPr lang="en-AU" sz="2000" dirty="0"/>
              <a:t>There is a need to know “prior case history” </a:t>
            </a:r>
          </a:p>
          <a:p>
            <a:r>
              <a:rPr lang="en-AU" sz="2000" dirty="0"/>
              <a:t>User friendly for academic staff members</a:t>
            </a:r>
          </a:p>
          <a:p>
            <a:r>
              <a:rPr lang="en-US" sz="2000" dirty="0"/>
              <a:t>Good recordkeeping done by the system </a:t>
            </a:r>
          </a:p>
          <a:p>
            <a:r>
              <a:rPr lang="en-US" sz="2000" dirty="0"/>
              <a:t>Secure and </a:t>
            </a:r>
            <a:r>
              <a:rPr lang="en-US" sz="2000" dirty="0" err="1"/>
              <a:t>authorised</a:t>
            </a:r>
            <a:r>
              <a:rPr lang="en-US" sz="2000" dirty="0"/>
              <a:t> access to case records</a:t>
            </a:r>
          </a:p>
          <a:p>
            <a:pPr lvl="0"/>
            <a:r>
              <a:rPr lang="en-US" sz="2000" dirty="0"/>
              <a:t>Become more efficient – by automating tasks and removing unnecessary manual steps</a:t>
            </a:r>
            <a:endParaRPr lang="en-AU" sz="2000" dirty="0"/>
          </a:p>
          <a:p>
            <a:pPr lvl="0"/>
            <a:r>
              <a:rPr lang="en-US" sz="2000" dirty="0"/>
              <a:t>Right process, every time - sequential workflows put the right information in front of the right people at the right time</a:t>
            </a:r>
            <a:endParaRPr lang="en-AU" sz="2000" dirty="0"/>
          </a:p>
          <a:p>
            <a:pPr lvl="0"/>
            <a:r>
              <a:rPr lang="en-US" sz="2000" dirty="0"/>
              <a:t>Focus on real core work, not admin - time savings allow managers to focus on decision-making and strategic work</a:t>
            </a:r>
            <a:endParaRPr lang="en-AU" sz="2000" dirty="0"/>
          </a:p>
          <a:p>
            <a:endParaRPr lang="en-AU" dirty="0"/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US" b="1" dirty="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914761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9C05C89-0921-422D-81F8-4E651BF3D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business problem </a:t>
            </a:r>
            <a:endParaRPr lang="en-AU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="" xmlns:a16="http://schemas.microsoft.com/office/drawing/2014/main" id="{FABD0B31-37BC-4ADC-BDB9-05C411E0D4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0198" y="1485558"/>
            <a:ext cx="2951351" cy="47672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67520AC-9622-43FF-A186-F47B10B192B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4055" y="1194849"/>
            <a:ext cx="4386143" cy="371924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A856D871-2969-4E13-9402-FDD7C3F3297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451" y="2090433"/>
            <a:ext cx="2776541" cy="4162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482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-template-standard_August15">
  <a:themeElements>
    <a:clrScheme name="The University of Sydney_Color Theme">
      <a:dk1>
        <a:sysClr val="windowText" lastClr="000000"/>
      </a:dk1>
      <a:lt1>
        <a:sysClr val="window" lastClr="FFFFFF"/>
      </a:lt1>
      <a:dk2>
        <a:srgbClr val="0148A4"/>
      </a:dk2>
      <a:lt2>
        <a:srgbClr val="EEECE1"/>
      </a:lt2>
      <a:accent1>
        <a:srgbClr val="E64626"/>
      </a:accent1>
      <a:accent2>
        <a:srgbClr val="EF8025"/>
      </a:accent2>
      <a:accent3>
        <a:srgbClr val="FFB800"/>
      </a:accent3>
      <a:accent4>
        <a:srgbClr val="5C923E"/>
      </a:accent4>
      <a:accent5>
        <a:srgbClr val="5496DB"/>
      </a:accent5>
      <a:accent6>
        <a:srgbClr val="0148A4"/>
      </a:accent6>
      <a:hlink>
        <a:srgbClr val="E64626"/>
      </a:hlink>
      <a:folHlink>
        <a:srgbClr val="F05133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AA679E9A3E76144950AA17BE5CD6B2F" ma:contentTypeVersion="0" ma:contentTypeDescription="Create a new document." ma:contentTypeScope="" ma:versionID="c00390132bc3af57976717a474ce901b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BF4B88B-4CD0-4B98-94C2-9CB16BC7985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3744D50-2B4D-4985-8570-1B95EEB3517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C06A2E81-9591-4B8C-A50D-CD46D9FFA47A}">
  <ds:schemaRefs>
    <ds:schemaRef ds:uri="http://purl.org/dc/terms/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purl.org/dc/dcmitype/"/>
    <ds:schemaRef ds:uri="http://purl.org/dc/elements/1.1/"/>
    <ds:schemaRef ds:uri="http://schemas.openxmlformats.org/package/2006/metadata/core-properti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PPT-template-standard_August15</Template>
  <TotalTime>5012</TotalTime>
  <Words>1124</Words>
  <Application>Microsoft Office PowerPoint</Application>
  <PresentationFormat>On-screen Show (4:3)</PresentationFormat>
  <Paragraphs>221</Paragraphs>
  <Slides>18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MS PGothic</vt:lpstr>
      <vt:lpstr>MS PGothic</vt:lpstr>
      <vt:lpstr>Arial</vt:lpstr>
      <vt:lpstr>ArialMT</vt:lpstr>
      <vt:lpstr>Calibri</vt:lpstr>
      <vt:lpstr>Lucida Grande</vt:lpstr>
      <vt:lpstr>Times New Roman</vt:lpstr>
      <vt:lpstr>Tw Cen MT</vt:lpstr>
      <vt:lpstr>PPT-template-standard_August15</vt:lpstr>
      <vt:lpstr>Automating and improving business processes – University of Sydney Records Management Experience   April 2019   </vt:lpstr>
      <vt:lpstr>The University of Sydney</vt:lpstr>
      <vt:lpstr>Where does Archives and Records Management sit  </vt:lpstr>
      <vt:lpstr>Records Management Services  </vt:lpstr>
      <vt:lpstr>Recordkeeping system – Micro Focus Content Manager 9.1.2</vt:lpstr>
      <vt:lpstr>Workflow   </vt:lpstr>
      <vt:lpstr>TRIM Workflow systems at the University </vt:lpstr>
      <vt:lpstr>Common requirements or characteristics </vt:lpstr>
      <vt:lpstr>The business problem </vt:lpstr>
      <vt:lpstr>Vice-Chancellors Taskforce Report </vt:lpstr>
      <vt:lpstr>System design – TRIM Web Form </vt:lpstr>
      <vt:lpstr>The Process </vt:lpstr>
      <vt:lpstr>WORKFLOW TEMPLATE IN TRIM</vt:lpstr>
      <vt:lpstr> </vt:lpstr>
      <vt:lpstr>Case documents – structure </vt:lpstr>
      <vt:lpstr>TRIM Dashboard – example using Educational Integrity Workflow</vt:lpstr>
      <vt:lpstr>Case study – allegation or complaint handling systems </vt:lpstr>
      <vt:lpstr>Contact and Questions</vt:lpstr>
    </vt:vector>
  </TitlesOfParts>
  <Company>University of Sydney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Record-keeping and related procedures  AMP recordkeeping process meeting</dc:title>
  <dc:creator>Dominique Haywood</dc:creator>
  <cp:lastModifiedBy>Chymyn, Irene</cp:lastModifiedBy>
  <cp:revision>198</cp:revision>
  <cp:lastPrinted>2015-11-24T03:07:15Z</cp:lastPrinted>
  <dcterms:created xsi:type="dcterms:W3CDTF">2015-10-08T00:37:36Z</dcterms:created>
  <dcterms:modified xsi:type="dcterms:W3CDTF">2019-05-13T06:10:43Z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0x0101008AA679E9A3E76144950AA17BE5CD6B2F</vt:lpwstr>
  </property>
</Properties>
</file>