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68" r:id="rId2"/>
    <p:sldId id="272" r:id="rId3"/>
    <p:sldId id="279" r:id="rId4"/>
    <p:sldId id="281" r:id="rId5"/>
  </p:sldIdLst>
  <p:sldSz cx="9144000" cy="5143500" type="screen16x9"/>
  <p:notesSz cx="6797675" cy="99266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BBD"/>
    <a:srgbClr val="F926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9562A6-4445-433E-82EB-C9A2721BC9DB}" v="1707" dt="2019-07-24T01:52:37.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77861" autoAdjust="0"/>
  </p:normalViewPr>
  <p:slideViewPr>
    <p:cSldViewPr snapToGrid="0">
      <p:cViewPr varScale="1">
        <p:scale>
          <a:sx n="70" d="100"/>
          <a:sy n="70" d="100"/>
        </p:scale>
        <p:origin x="1176" y="48"/>
      </p:cViewPr>
      <p:guideLst/>
    </p:cSldViewPr>
  </p:slideViewPr>
  <p:outlineViewPr>
    <p:cViewPr>
      <p:scale>
        <a:sx n="33" d="100"/>
        <a:sy n="33" d="100"/>
      </p:scale>
      <p:origin x="0" y="-283"/>
    </p:cViewPr>
  </p:outlineViewPr>
  <p:notesTextViewPr>
    <p:cViewPr>
      <p:scale>
        <a:sx n="1" d="1"/>
        <a:sy n="1" d="1"/>
      </p:scale>
      <p:origin x="0" y="0"/>
    </p:cViewPr>
  </p:notesTextViewPr>
  <p:notesViewPr>
    <p:cSldViewPr snapToGrid="0">
      <p:cViewPr varScale="1">
        <p:scale>
          <a:sx n="63" d="100"/>
          <a:sy n="63" d="100"/>
        </p:scale>
        <p:origin x="1301"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48B3C8A-2731-43C3-9C71-F01E879AA294}" type="datetimeFigureOut">
              <a:rPr lang="en-AU" smtClean="0"/>
              <a:t>24/07/2019</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675839D-CE68-4C22-B3E2-C47F0E54F0A7}" type="slidenum">
              <a:rPr lang="en-AU" smtClean="0"/>
              <a:t>‹#›</a:t>
            </a:fld>
            <a:endParaRPr lang="en-AU"/>
          </a:p>
        </p:txBody>
      </p:sp>
    </p:spTree>
    <p:extLst>
      <p:ext uri="{BB962C8B-B14F-4D97-AF65-F5344CB8AC3E}">
        <p14:creationId xmlns:p14="http://schemas.microsoft.com/office/powerpoint/2010/main" val="95351882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675839D-CE68-4C22-B3E2-C47F0E54F0A7}" type="slidenum">
              <a:rPr lang="en-AU" smtClean="0"/>
              <a:t>1</a:t>
            </a:fld>
            <a:endParaRPr lang="en-AU"/>
          </a:p>
        </p:txBody>
      </p:sp>
    </p:spTree>
    <p:extLst>
      <p:ext uri="{BB962C8B-B14F-4D97-AF65-F5344CB8AC3E}">
        <p14:creationId xmlns:p14="http://schemas.microsoft.com/office/powerpoint/2010/main" val="15753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To refresh memories: </a:t>
            </a:r>
            <a:r>
              <a:rPr lang="en-AU" dirty="0"/>
              <a:t>In April 2018, the Minister for the Arts and the Minister for Finance, Services and Property wrote jointly to the Premier proposing to transfer the State Records Act to the Minister for the Arts, and to transfer the staff of SARA from the Department of Finance, Services and Innovation to the Department of Planning and Environment. The letter also proposed a joint review of the Act to ensure it reflects modern practice.</a:t>
            </a:r>
          </a:p>
          <a:p>
            <a:r>
              <a:rPr lang="en-AU" dirty="0"/>
              <a:t>The review has been led by Create NSW, collaborating with what is now the Department of Customer Services.</a:t>
            </a:r>
          </a:p>
          <a:p>
            <a:r>
              <a:rPr lang="en-AU" dirty="0"/>
              <a:t>A Steering Committee, chaired by the Deputy Secretary, Community Engagement, DPC, is overseeing the review, supported by an advisory group.</a:t>
            </a:r>
          </a:p>
          <a:p>
            <a:r>
              <a:rPr lang="en-AU" b="1" dirty="0"/>
              <a:t>What have we been doing? </a:t>
            </a:r>
            <a:r>
              <a:rPr lang="en-AU" dirty="0"/>
              <a:t>In the first quarter of 2019, the review met with selected stakeholders who are familiar with the operation of the Act to identify issues for the review to consider. The review met with SARA staff from across its range of operations, members of SARA’s Digital Records Advisory Group, investigation and accountability agencies (like ICAC, the Audit Office, the NSW Ombudsman and the IPC), members of SARA’s State Archives Advisory Group (who represent archives users, historical societies and genealogical societies) and the Australian Society of Archivists. The review would like to thank those who took the time to meet and provide input on the operation of the Act.</a:t>
            </a:r>
          </a:p>
          <a:p>
            <a:r>
              <a:rPr lang="en-AU" dirty="0"/>
              <a:t>The review also conducted research and comparative assessments of public records legislation in other jurisdictions.</a:t>
            </a:r>
          </a:p>
          <a:p>
            <a:r>
              <a:rPr lang="en-AU" dirty="0"/>
              <a:t>The product of this consultation and research is a draft issues paper.</a:t>
            </a:r>
          </a:p>
        </p:txBody>
      </p:sp>
      <p:sp>
        <p:nvSpPr>
          <p:cNvPr id="4" name="Slide Number Placeholder 3"/>
          <p:cNvSpPr>
            <a:spLocks noGrp="1"/>
          </p:cNvSpPr>
          <p:nvPr>
            <p:ph type="sldNum" sz="quarter" idx="10"/>
          </p:nvPr>
        </p:nvSpPr>
        <p:spPr/>
        <p:txBody>
          <a:bodyPr/>
          <a:lstStyle/>
          <a:p>
            <a:fld id="{3675839D-CE68-4C22-B3E2-C47F0E54F0A7}" type="slidenum">
              <a:rPr lang="en-AU" smtClean="0"/>
              <a:t>2</a:t>
            </a:fld>
            <a:endParaRPr lang="en-AU"/>
          </a:p>
        </p:txBody>
      </p:sp>
    </p:spTree>
    <p:extLst>
      <p:ext uri="{BB962C8B-B14F-4D97-AF65-F5344CB8AC3E}">
        <p14:creationId xmlns:p14="http://schemas.microsoft.com/office/powerpoint/2010/main" val="316293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review has identified five priority issues where reforms to the Act would significantly improve its operation and outcomes for NSW public offices, SARA and the citizens of NSW:</a:t>
            </a:r>
          </a:p>
          <a:p>
            <a:r>
              <a:rPr lang="en-AU" b="1" dirty="0"/>
              <a:t>1. Purpose and structure of the Act</a:t>
            </a:r>
          </a:p>
          <a:p>
            <a:r>
              <a:rPr lang="en-AU" dirty="0"/>
              <a:t>The Act lacks explicit objectives. Effective laws have clear objectives. An objects clause would help to articulate the purpose of the Act, and communicate the importance of creating and managing records as evidence of decision making and strategic public assets, thereby providing a foundation for NSW’s collective memory and cultural heritage.</a:t>
            </a:r>
          </a:p>
          <a:p>
            <a:r>
              <a:rPr lang="en-AU" dirty="0"/>
              <a:t>To help public offices and SARA to achieve the objects, the Act could be modernised as a ‘principles-based’ regulatory framework. Principles would set out the core obligations of the Act in a logical structure, supported by detail in regulations, standards and codes of best practice.</a:t>
            </a:r>
          </a:p>
          <a:p>
            <a:r>
              <a:rPr lang="en-AU" b="1" dirty="0"/>
              <a:t>2. Scope of the Act</a:t>
            </a:r>
          </a:p>
          <a:p>
            <a:r>
              <a:rPr lang="en-AU" dirty="0"/>
              <a:t>The Act was designed to have a wide ambit and encompass records in all formats created by bodies established for a public purpose. The increasing delivery of government services and programs by private sector and not-for-profit organisations on behalf of government presents challenges for ensuring that public offices are accountable for their decisions and actions. At the same time, the format neutral definitions of ‘record’ and ‘State record’ do not necessarily assist interpretation and risk creating a misperception that the Act applies only to physical records.</a:t>
            </a:r>
          </a:p>
          <a:p>
            <a:r>
              <a:rPr lang="en-AU" b="1" dirty="0"/>
              <a:t>3. Compliance framework</a:t>
            </a:r>
          </a:p>
          <a:p>
            <a:r>
              <a:rPr lang="en-AU" dirty="0"/>
              <a:t>Public offices desire greater auditing of recordkeeping, and the reporting of non-compliance in creating, keeping and protecting records may become a credible incentive for public offices to manage their records well. However, the Authority has only limited powers to investigate alleged non-compliance and the financial penalties are not practically enforceable.</a:t>
            </a:r>
          </a:p>
          <a:p>
            <a:r>
              <a:rPr lang="en-AU" b="1" dirty="0"/>
              <a:t>4. Identification of records of enduring value (State archives)</a:t>
            </a:r>
          </a:p>
          <a:p>
            <a:r>
              <a:rPr lang="en-AU" dirty="0"/>
              <a:t>Determining which records should be kept as part of NSW’s documentary heritage is perhaps the most important decision-making function that an archives institution undertakes. Despite this, the Act is largely silent on the matter. It does not mandate or encourage the identification of State archives, and does not specify who is responsible for these decisions or how they will be made.</a:t>
            </a:r>
          </a:p>
          <a:p>
            <a:r>
              <a:rPr lang="en-AU" dirty="0"/>
              <a:t>There is also a discrepancy between the statutory definition of ‘State archives’ and how SARA interprets this term in practice. While the Act’s definition requires that the Authority has control of the record, in practice the enduring value of the record is a central concern.</a:t>
            </a:r>
          </a:p>
          <a:p>
            <a:r>
              <a:rPr lang="en-AU" b="1" dirty="0"/>
              <a:t>5. Public access to records</a:t>
            </a:r>
            <a:endParaRPr lang="en-AU" b="0" dirty="0"/>
          </a:p>
          <a:p>
            <a:r>
              <a:rPr lang="en-AU" b="0" dirty="0"/>
              <a:t>The effect of the Act is that records in the open access period are closed to public access </a:t>
            </a:r>
            <a:r>
              <a:rPr lang="en-AU" b="0" u="sng" dirty="0"/>
              <a:t>unless</a:t>
            </a:r>
            <a:r>
              <a:rPr lang="en-AU" b="0" dirty="0"/>
              <a:t> a public office makes an Open to Public Access (OPA) direction. This ‘closed by default’ outcome is at odds with the intention of the Act and with its explicit presumption (introduced in 2005) that records in the open access period should be open to public access.</a:t>
            </a:r>
          </a:p>
          <a:p>
            <a:r>
              <a:rPr lang="en-AU" b="0" dirty="0"/>
              <a:t>At the same time, an open access period of 30 years is increasingly anachronistic and may no longer meet community expectations in an age where resources from archives, libraries and other repositories are easily found and accessed online. In the last 20 years the open access period in other jurisdictions has decreased below 30 years in line with evolving community expectations about access to government information.</a:t>
            </a:r>
          </a:p>
        </p:txBody>
      </p:sp>
      <p:sp>
        <p:nvSpPr>
          <p:cNvPr id="4" name="Slide Number Placeholder 3"/>
          <p:cNvSpPr>
            <a:spLocks noGrp="1"/>
          </p:cNvSpPr>
          <p:nvPr>
            <p:ph type="sldNum" sz="quarter" idx="10"/>
          </p:nvPr>
        </p:nvSpPr>
        <p:spPr/>
        <p:txBody>
          <a:bodyPr/>
          <a:lstStyle/>
          <a:p>
            <a:fld id="{3675839D-CE68-4C22-B3E2-C47F0E54F0A7}" type="slidenum">
              <a:rPr lang="en-AU" smtClean="0"/>
              <a:t>3</a:t>
            </a:fld>
            <a:endParaRPr lang="en-AU"/>
          </a:p>
        </p:txBody>
      </p:sp>
    </p:spTree>
    <p:extLst>
      <p:ext uri="{BB962C8B-B14F-4D97-AF65-F5344CB8AC3E}">
        <p14:creationId xmlns:p14="http://schemas.microsoft.com/office/powerpoint/2010/main" val="2800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recent machinery of government change, which resulted in a vacancy in the role of chairperson of the steering committee, delayed finalisation of the issues paper.</a:t>
            </a:r>
          </a:p>
          <a:p>
            <a:r>
              <a:rPr lang="en-AU" dirty="0"/>
              <a:t>The draft issues paper and options for the review’s next steps are now being considered by the Minister.</a:t>
            </a:r>
          </a:p>
          <a:p>
            <a:r>
              <a:rPr lang="en-AU" dirty="0"/>
              <a:t>Further, broader consultation on the issues and possible amendments to the Act, particularly with public offices, would be required before proposing any amendments to the Act.</a:t>
            </a:r>
          </a:p>
          <a:p>
            <a:r>
              <a:rPr lang="en-AU" dirty="0"/>
              <a:t>We will </a:t>
            </a:r>
            <a:r>
              <a:rPr lang="en-AU"/>
              <a:t>be in touch!</a:t>
            </a:r>
            <a:endParaRPr lang="en-AU" dirty="0"/>
          </a:p>
        </p:txBody>
      </p:sp>
      <p:sp>
        <p:nvSpPr>
          <p:cNvPr id="4" name="Slide Number Placeholder 3"/>
          <p:cNvSpPr>
            <a:spLocks noGrp="1"/>
          </p:cNvSpPr>
          <p:nvPr>
            <p:ph type="sldNum" sz="quarter" idx="10"/>
          </p:nvPr>
        </p:nvSpPr>
        <p:spPr/>
        <p:txBody>
          <a:bodyPr/>
          <a:lstStyle/>
          <a:p>
            <a:fld id="{3675839D-CE68-4C22-B3E2-C47F0E54F0A7}" type="slidenum">
              <a:rPr lang="en-AU" smtClean="0"/>
              <a:t>4</a:t>
            </a:fld>
            <a:endParaRPr lang="en-AU"/>
          </a:p>
        </p:txBody>
      </p:sp>
    </p:spTree>
    <p:extLst>
      <p:ext uri="{BB962C8B-B14F-4D97-AF65-F5344CB8AC3E}">
        <p14:creationId xmlns:p14="http://schemas.microsoft.com/office/powerpoint/2010/main" val="2691516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EBDB40-A0C0-4463-8B31-52774C3628E1}" type="datetimeFigureOut">
              <a:rPr lang="en-AU" smtClean="0"/>
              <a:t>24/07/2019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BDB40-A0C0-4463-8B31-52774C3628E1}" type="datetimeFigureOut">
              <a:rPr lang="en-AU" smtClean="0"/>
              <a:t>24/07/2019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BDB40-A0C0-4463-8B31-52774C3628E1}" type="datetimeFigureOut">
              <a:rPr lang="en-AU" smtClean="0"/>
              <a:t>24/07/2019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BDB40-A0C0-4463-8B31-52774C3628E1}" type="datetimeFigureOut">
              <a:rPr lang="en-AU" smtClean="0"/>
              <a:t>24/07/2019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EBDB40-A0C0-4463-8B31-52774C3628E1}" type="datetimeFigureOut">
              <a:rPr lang="en-AU" smtClean="0"/>
              <a:t>24/07/2019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EBDB40-A0C0-4463-8B31-52774C3628E1}" type="datetimeFigureOut">
              <a:rPr lang="en-AU" smtClean="0"/>
              <a:t>24/07/2019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EBDB40-A0C0-4463-8B31-52774C3628E1}" type="datetimeFigureOut">
              <a:rPr lang="en-AU" smtClean="0"/>
              <a:t>24/07/2019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EBDB40-A0C0-4463-8B31-52774C3628E1}" type="datetimeFigureOut">
              <a:rPr lang="en-AU" smtClean="0"/>
              <a:t>24/07/2019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BDB40-A0C0-4463-8B31-52774C3628E1}" type="datetimeFigureOut">
              <a:rPr lang="en-AU" smtClean="0"/>
              <a:t>24/07/2019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9EBDB40-A0C0-4463-8B31-52774C3628E1}" type="datetimeFigureOut">
              <a:rPr lang="en-AU" smtClean="0"/>
              <a:t>24/07/2019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9EBDB40-A0C0-4463-8B31-52774C3628E1}" type="datetimeFigureOut">
              <a:rPr lang="en-AU" smtClean="0"/>
              <a:t>24/07/2019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0F684BA-6C3D-44B0-81ED-0C3E6A3F2809}" type="slidenum">
              <a:rPr lang="en-AU" smtClean="0"/>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EBDB40-A0C0-4463-8B31-52774C3628E1}" type="datetimeFigureOut">
              <a:rPr lang="en-AU" smtClean="0"/>
              <a:t>24/07/2019</a:t>
            </a:fld>
            <a:endParaRPr lang="en-A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684BA-6C3D-44B0-81ED-0C3E6A3F2809}" type="slidenum">
              <a:rPr lang="en-AU" smtClean="0"/>
              <a:t>‹#›</a:t>
            </a:fld>
            <a:endParaRPr lang="en-AU"/>
          </a:p>
        </p:txBody>
      </p:sp>
    </p:spTree>
    <p:extLst>
      <p:ext uri="{BB962C8B-B14F-4D97-AF65-F5344CB8AC3E}">
        <p14:creationId xmlns:p14="http://schemas.microsoft.com/office/powerpoint/2010/main" val="720127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288" y="-7258105"/>
            <a:ext cx="12242801" cy="163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65510" y="4254030"/>
            <a:ext cx="9675020" cy="942975"/>
          </a:xfrm>
          <a:prstGeom prst="rect">
            <a:avLst/>
          </a:prstGeom>
          <a:solidFill>
            <a:srgbClr val="FB0BBD">
              <a:alpha val="81000"/>
            </a:srgbClr>
          </a:solidFill>
          <a:ln>
            <a:noFill/>
          </a:ln>
          <a:effectLst>
            <a:outerShdw blurRad="40000" dist="23000" dir="5400000" rotWithShape="0">
              <a:srgbClr val="000000">
                <a:alpha val="34998"/>
              </a:srgbClr>
            </a:outerShdw>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4" name="Title 1">
            <a:extLst>
              <a:ext uri="{FF2B5EF4-FFF2-40B4-BE49-F238E27FC236}">
                <a16:creationId xmlns:a16="http://schemas.microsoft.com/office/drawing/2014/main" id="{E234F56A-EC48-4A33-B1B0-4714487DB63E}"/>
              </a:ext>
            </a:extLst>
          </p:cNvPr>
          <p:cNvSpPr txBox="1">
            <a:spLocks/>
          </p:cNvSpPr>
          <p:nvPr/>
        </p:nvSpPr>
        <p:spPr>
          <a:xfrm>
            <a:off x="164547" y="4227463"/>
            <a:ext cx="9519361" cy="71363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AU" sz="4000" dirty="0">
                <a:solidFill>
                  <a:schemeClr val="bg1"/>
                </a:solidFill>
                <a:latin typeface="Arial" charset="0"/>
                <a:ea typeface="Arial" charset="0"/>
                <a:cs typeface="Arial" charset="0"/>
              </a:rPr>
              <a:t>Review of the </a:t>
            </a:r>
            <a:r>
              <a:rPr lang="en-AU" sz="4000" i="1" dirty="0">
                <a:solidFill>
                  <a:schemeClr val="bg1"/>
                </a:solidFill>
                <a:latin typeface="Arial" charset="0"/>
                <a:ea typeface="Arial" charset="0"/>
                <a:cs typeface="Arial" charset="0"/>
              </a:rPr>
              <a:t>State Records Act 1998</a:t>
            </a:r>
            <a:endParaRPr lang="en-AU" sz="4000" dirty="0">
              <a:solidFill>
                <a:schemeClr val="bg1"/>
              </a:solidFill>
              <a:latin typeface="Arial" charset="0"/>
              <a:ea typeface="Arial" charset="0"/>
              <a:cs typeface="Arial" charset="0"/>
            </a:endParaRPr>
          </a:p>
        </p:txBody>
      </p:sp>
      <p:sp>
        <p:nvSpPr>
          <p:cNvPr id="5" name="Rectangle 4"/>
          <p:cNvSpPr>
            <a:spLocks noChangeArrowheads="1"/>
          </p:cNvSpPr>
          <p:nvPr/>
        </p:nvSpPr>
        <p:spPr bwMode="auto">
          <a:xfrm>
            <a:off x="-695921" y="-317615"/>
            <a:ext cx="1810941" cy="1476375"/>
          </a:xfrm>
          <a:prstGeom prst="rect">
            <a:avLst/>
          </a:prstGeom>
          <a:solidFill>
            <a:srgbClr val="FB0BBD">
              <a:alpha val="81176"/>
            </a:srgbClr>
          </a:solidFill>
          <a:ln>
            <a:noFill/>
          </a:ln>
          <a:effectLst>
            <a:outerShdw blurRad="40000" dist="23000" dir="5400000" rotWithShape="0">
              <a:srgbClr val="000000">
                <a:alpha val="34998"/>
              </a:srgbClr>
            </a:outerShdw>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pic>
        <p:nvPicPr>
          <p:cNvPr id="6"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9550" y="189310"/>
            <a:ext cx="7429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050687" y="3849381"/>
            <a:ext cx="3686450" cy="332387"/>
          </a:xfrm>
          <a:prstGeom prst="rect">
            <a:avLst/>
          </a:prstGeom>
          <a:solidFill>
            <a:srgbClr val="7030A0">
              <a:alpha val="88000"/>
            </a:srgbClr>
          </a:solidFill>
          <a:ln>
            <a:noFill/>
          </a:ln>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8" name="Subtitle 2">
            <a:extLst>
              <a:ext uri="{FF2B5EF4-FFF2-40B4-BE49-F238E27FC236}">
                <a16:creationId xmlns:a16="http://schemas.microsoft.com/office/drawing/2014/main" id="{79F0FFD3-A1D8-417F-9B74-D62519760DD0}"/>
              </a:ext>
            </a:extLst>
          </p:cNvPr>
          <p:cNvSpPr txBox="1">
            <a:spLocks/>
          </p:cNvSpPr>
          <p:nvPr/>
        </p:nvSpPr>
        <p:spPr>
          <a:xfrm>
            <a:off x="167590" y="3877030"/>
            <a:ext cx="6858000" cy="39018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500" spc="225" dirty="0">
                <a:solidFill>
                  <a:schemeClr val="bg1"/>
                </a:solidFill>
                <a:latin typeface="Arial" charset="0"/>
                <a:ea typeface="Arial" charset="0"/>
                <a:cs typeface="Arial" charset="0"/>
              </a:rPr>
              <a:t>CREATE NSW</a:t>
            </a:r>
          </a:p>
        </p:txBody>
      </p:sp>
      <p:sp>
        <p:nvSpPr>
          <p:cNvPr id="10" name="TextBox 5"/>
          <p:cNvSpPr txBox="1">
            <a:spLocks noChangeArrowheads="1"/>
          </p:cNvSpPr>
          <p:nvPr/>
        </p:nvSpPr>
        <p:spPr bwMode="auto">
          <a:xfrm>
            <a:off x="177800" y="4799013"/>
            <a:ext cx="8712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900" dirty="0" err="1">
                <a:solidFill>
                  <a:schemeClr val="bg1"/>
                </a:solidFill>
                <a:latin typeface="Arial" charset="0"/>
              </a:rPr>
              <a:t>Pipilotti</a:t>
            </a:r>
            <a:r>
              <a:rPr lang="en-US" altLang="en-US" sz="900" dirty="0">
                <a:solidFill>
                  <a:schemeClr val="bg1"/>
                </a:solidFill>
                <a:latin typeface="Arial" charset="0"/>
              </a:rPr>
              <a:t> </a:t>
            </a:r>
            <a:r>
              <a:rPr lang="en-US" altLang="en-US" sz="900" dirty="0" err="1">
                <a:solidFill>
                  <a:schemeClr val="bg1"/>
                </a:solidFill>
                <a:latin typeface="Arial" charset="0"/>
              </a:rPr>
              <a:t>Rist</a:t>
            </a:r>
            <a:r>
              <a:rPr lang="en-US" altLang="en-US" sz="900" dirty="0">
                <a:solidFill>
                  <a:schemeClr val="bg1"/>
                </a:solidFill>
                <a:latin typeface="Arial" charset="0"/>
              </a:rPr>
              <a:t>, </a:t>
            </a:r>
            <a:r>
              <a:rPr lang="en-US" altLang="en-US" sz="900" i="1" dirty="0" err="1">
                <a:solidFill>
                  <a:schemeClr val="bg1"/>
                </a:solidFill>
                <a:latin typeface="Arial" charset="0"/>
              </a:rPr>
              <a:t>Pixelwald</a:t>
            </a:r>
            <a:r>
              <a:rPr lang="en-US" altLang="en-US" sz="900" i="1" dirty="0">
                <a:solidFill>
                  <a:schemeClr val="bg1"/>
                </a:solidFill>
                <a:latin typeface="Arial" charset="0"/>
              </a:rPr>
              <a:t> Motherboard (</a:t>
            </a:r>
            <a:r>
              <a:rPr lang="en-US" altLang="en-US" sz="900" i="1" dirty="0" err="1">
                <a:solidFill>
                  <a:schemeClr val="bg1"/>
                </a:solidFill>
                <a:latin typeface="Arial" charset="0"/>
              </a:rPr>
              <a:t>Pixelforest</a:t>
            </a:r>
            <a:r>
              <a:rPr lang="en-US" altLang="en-US" sz="900" i="1" dirty="0">
                <a:solidFill>
                  <a:schemeClr val="bg1"/>
                </a:solidFill>
                <a:latin typeface="Arial" charset="0"/>
              </a:rPr>
              <a:t> </a:t>
            </a:r>
            <a:r>
              <a:rPr lang="en-US" altLang="en-US" sz="900" i="1" dirty="0" err="1">
                <a:solidFill>
                  <a:schemeClr val="bg1"/>
                </a:solidFill>
                <a:latin typeface="Arial" charset="0"/>
              </a:rPr>
              <a:t>Mutterplate</a:t>
            </a:r>
            <a:r>
              <a:rPr lang="en-US" altLang="en-US" sz="900" dirty="0">
                <a:solidFill>
                  <a:schemeClr val="bg1"/>
                </a:solidFill>
                <a:latin typeface="Arial" charset="0"/>
              </a:rPr>
              <a:t>, 2016, installation view, </a:t>
            </a:r>
            <a:r>
              <a:rPr lang="en-US" altLang="en-US" sz="900" i="1" dirty="0" err="1">
                <a:solidFill>
                  <a:schemeClr val="bg1"/>
                </a:solidFill>
                <a:latin typeface="Arial" charset="0"/>
              </a:rPr>
              <a:t>Pipilotti</a:t>
            </a:r>
            <a:r>
              <a:rPr lang="en-US" altLang="en-US" sz="900" i="1" dirty="0">
                <a:solidFill>
                  <a:schemeClr val="bg1"/>
                </a:solidFill>
                <a:latin typeface="Arial" charset="0"/>
              </a:rPr>
              <a:t> </a:t>
            </a:r>
            <a:r>
              <a:rPr lang="en-US" altLang="en-US" sz="900" i="1" dirty="0" err="1">
                <a:solidFill>
                  <a:schemeClr val="bg1"/>
                </a:solidFill>
                <a:latin typeface="Arial" charset="0"/>
              </a:rPr>
              <a:t>Rist</a:t>
            </a:r>
            <a:r>
              <a:rPr lang="en-US" altLang="en-US" sz="900" i="1" dirty="0">
                <a:solidFill>
                  <a:schemeClr val="bg1"/>
                </a:solidFill>
                <a:latin typeface="Arial" charset="0"/>
              </a:rPr>
              <a:t>: Sip my Ocean</a:t>
            </a:r>
            <a:r>
              <a:rPr lang="en-US" altLang="en-US" sz="900" dirty="0">
                <a:solidFill>
                  <a:schemeClr val="bg1"/>
                </a:solidFill>
                <a:latin typeface="Arial" charset="0"/>
              </a:rPr>
              <a:t>, 2017, © the artist.</a:t>
            </a:r>
            <a:r>
              <a:rPr lang="en-US" altLang="en-US" sz="900" b="1" dirty="0">
                <a:solidFill>
                  <a:schemeClr val="bg1"/>
                </a:solidFill>
                <a:latin typeface="Arial" charset="0"/>
              </a:rPr>
              <a:t> Image: Create NSW</a:t>
            </a:r>
            <a:endParaRPr lang="en-US" altLang="en-US" sz="900" dirty="0">
              <a:solidFill>
                <a:schemeClr val="bg1"/>
              </a:solidFill>
              <a:latin typeface="Arial" charset="0"/>
            </a:endParaRPr>
          </a:p>
          <a:p>
            <a:pPr>
              <a:spcBef>
                <a:spcPct val="0"/>
              </a:spcBef>
              <a:buFontTx/>
              <a:buNone/>
            </a:pPr>
            <a:endParaRPr lang="en-US" altLang="en-US" sz="1800" dirty="0"/>
          </a:p>
        </p:txBody>
      </p:sp>
    </p:spTree>
    <p:extLst>
      <p:ext uri="{BB962C8B-B14F-4D97-AF65-F5344CB8AC3E}">
        <p14:creationId xmlns:p14="http://schemas.microsoft.com/office/powerpoint/2010/main" val="1268612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70097" y="-901148"/>
            <a:ext cx="5473903" cy="995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265510" y="4254030"/>
            <a:ext cx="9675020" cy="942975"/>
          </a:xfrm>
          <a:prstGeom prst="rect">
            <a:avLst/>
          </a:prstGeom>
          <a:solidFill>
            <a:srgbClr val="00B0F0">
              <a:alpha val="70000"/>
            </a:srgbClr>
          </a:solidFill>
          <a:ln>
            <a:noFill/>
          </a:ln>
          <a:effectLst>
            <a:outerShdw blurRad="40000" dist="23000" dir="5400000" rotWithShape="0">
              <a:srgbClr val="000000">
                <a:alpha val="34998"/>
              </a:srgbClr>
            </a:outerShdw>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5" name="TextBox 4"/>
          <p:cNvSpPr txBox="1"/>
          <p:nvPr/>
        </p:nvSpPr>
        <p:spPr>
          <a:xfrm>
            <a:off x="391350" y="4298271"/>
            <a:ext cx="8164821" cy="784830"/>
          </a:xfrm>
          <a:prstGeom prst="rect">
            <a:avLst/>
          </a:prstGeom>
          <a:noFill/>
        </p:spPr>
        <p:txBody>
          <a:bodyPr wrap="square" rtlCol="0">
            <a:spAutoFit/>
          </a:bodyPr>
          <a:lstStyle/>
          <a:p>
            <a:r>
              <a:rPr lang="en-AU" sz="4500" dirty="0">
                <a:solidFill>
                  <a:schemeClr val="bg1"/>
                </a:solidFill>
                <a:latin typeface="Arial" charset="0"/>
                <a:ea typeface="Arial" charset="0"/>
                <a:cs typeface="Arial" charset="0"/>
              </a:rPr>
              <a:t>What have we been doing?</a:t>
            </a:r>
            <a:endParaRPr lang="en-US" sz="4500" dirty="0">
              <a:solidFill>
                <a:schemeClr val="bg1"/>
              </a:solidFill>
              <a:latin typeface="Arial" charset="0"/>
              <a:ea typeface="Arial" charset="0"/>
              <a:cs typeface="Arial" charset="0"/>
            </a:endParaRPr>
          </a:p>
        </p:txBody>
      </p:sp>
      <p:sp>
        <p:nvSpPr>
          <p:cNvPr id="6" name="Rectangle 5"/>
          <p:cNvSpPr>
            <a:spLocks noChangeArrowheads="1"/>
          </p:cNvSpPr>
          <p:nvPr/>
        </p:nvSpPr>
        <p:spPr bwMode="auto">
          <a:xfrm>
            <a:off x="-1050687" y="3849381"/>
            <a:ext cx="7496092" cy="332387"/>
          </a:xfrm>
          <a:prstGeom prst="rect">
            <a:avLst/>
          </a:prstGeom>
          <a:solidFill>
            <a:srgbClr val="002060">
              <a:alpha val="91000"/>
            </a:srgbClr>
          </a:solidFill>
          <a:ln>
            <a:noFill/>
          </a:ln>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8" name="Rectangle 7"/>
          <p:cNvSpPr>
            <a:spLocks noChangeArrowheads="1"/>
          </p:cNvSpPr>
          <p:nvPr/>
        </p:nvSpPr>
        <p:spPr bwMode="auto">
          <a:xfrm>
            <a:off x="503836" y="708471"/>
            <a:ext cx="247650" cy="105966"/>
          </a:xfrm>
          <a:prstGeom prst="rect">
            <a:avLst/>
          </a:prstGeom>
          <a:solidFill>
            <a:srgbClr val="00B0F0"/>
          </a:solidFill>
          <a:ln>
            <a:noFill/>
          </a:ln>
          <a:effectLst>
            <a:outerShdw blurRad="63500" dist="23000" sx="999" sy="999" rotWithShape="0">
              <a:srgbClr val="000000">
                <a:alpha val="74998"/>
              </a:srgbClr>
            </a:outerShdw>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3" name="TextBox 2"/>
          <p:cNvSpPr txBox="1">
            <a:spLocks noChangeArrowheads="1"/>
          </p:cNvSpPr>
          <p:nvPr/>
        </p:nvSpPr>
        <p:spPr bwMode="auto">
          <a:xfrm>
            <a:off x="430640" y="3928939"/>
            <a:ext cx="761837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900" dirty="0">
                <a:solidFill>
                  <a:schemeClr val="bg1"/>
                </a:solidFill>
                <a:latin typeface="Arial" charset="0"/>
              </a:rPr>
              <a:t>Vincent </a:t>
            </a:r>
            <a:r>
              <a:rPr lang="en-US" altLang="en-US" sz="900" dirty="0" err="1">
                <a:solidFill>
                  <a:schemeClr val="bg1"/>
                </a:solidFill>
                <a:latin typeface="Arial" charset="0"/>
              </a:rPr>
              <a:t>Namatjira</a:t>
            </a:r>
            <a:r>
              <a:rPr lang="en-US" altLang="en-US" sz="900" dirty="0">
                <a:solidFill>
                  <a:schemeClr val="bg1"/>
                </a:solidFill>
                <a:latin typeface="Arial" charset="0"/>
              </a:rPr>
              <a:t>, </a:t>
            </a:r>
            <a:r>
              <a:rPr lang="en-US" altLang="en-US" sz="900" i="1" dirty="0">
                <a:solidFill>
                  <a:schemeClr val="bg1"/>
                </a:solidFill>
                <a:latin typeface="Arial" charset="0"/>
              </a:rPr>
              <a:t>Self Portrait on a Friday, </a:t>
            </a:r>
            <a:r>
              <a:rPr lang="en-US" altLang="en-US" sz="900" dirty="0">
                <a:solidFill>
                  <a:schemeClr val="bg1"/>
                </a:solidFill>
                <a:latin typeface="Arial" charset="0"/>
              </a:rPr>
              <a:t>Acrylic on linen Archibald Prize 2017. </a:t>
            </a:r>
            <a:r>
              <a:rPr lang="en-US" altLang="en-US" sz="900" b="1" dirty="0">
                <a:solidFill>
                  <a:schemeClr val="bg1"/>
                </a:solidFill>
                <a:latin typeface="Arial" charset="0"/>
              </a:rPr>
              <a:t>Image: Create NSW</a:t>
            </a:r>
          </a:p>
          <a:p>
            <a:pPr>
              <a:spcBef>
                <a:spcPct val="0"/>
              </a:spcBef>
              <a:buFontTx/>
              <a:buNone/>
            </a:pPr>
            <a:endParaRPr lang="en-US" altLang="en-US" sz="2400" dirty="0"/>
          </a:p>
        </p:txBody>
      </p:sp>
      <p:sp>
        <p:nvSpPr>
          <p:cNvPr id="10" name="Content Placeholder 2">
            <a:extLst>
              <a:ext uri="{FF2B5EF4-FFF2-40B4-BE49-F238E27FC236}">
                <a16:creationId xmlns:a16="http://schemas.microsoft.com/office/drawing/2014/main" id="{404BABCC-0C21-44A2-A01E-9E6D040DC4C1}"/>
              </a:ext>
            </a:extLst>
          </p:cNvPr>
          <p:cNvSpPr txBox="1">
            <a:spLocks/>
          </p:cNvSpPr>
          <p:nvPr/>
        </p:nvSpPr>
        <p:spPr>
          <a:xfrm>
            <a:off x="430640" y="810686"/>
            <a:ext cx="3239457" cy="332944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latin typeface="Arial" panose="020B0604020202020204" pitchFamily="34" charset="0"/>
              <a:cs typeface="Arial" panose="020B0604020202020204" pitchFamily="34" charset="0"/>
            </a:endParaRPr>
          </a:p>
          <a:p>
            <a:r>
              <a:rPr lang="en-AU" sz="1800" dirty="0">
                <a:latin typeface="Arial" panose="020B0604020202020204" pitchFamily="34" charset="0"/>
                <a:ea typeface="Arial" charset="0"/>
                <a:cs typeface="Arial" panose="020B0604020202020204" pitchFamily="34" charset="0"/>
              </a:rPr>
              <a:t>Consultation with selected stakeholders</a:t>
            </a:r>
            <a:endParaRPr lang="en-US" sz="1800" dirty="0">
              <a:latin typeface="Arial" panose="020B0604020202020204" pitchFamily="34" charset="0"/>
              <a:ea typeface="Arial" charset="0"/>
              <a:cs typeface="Arial" panose="020B0604020202020204" pitchFamily="34" charset="0"/>
            </a:endParaRPr>
          </a:p>
          <a:p>
            <a:r>
              <a:rPr lang="en-US" sz="1800" dirty="0">
                <a:latin typeface="Arial" panose="020B0604020202020204" pitchFamily="34" charset="0"/>
                <a:ea typeface="Arial" charset="0"/>
                <a:cs typeface="Arial" panose="020B0604020202020204" pitchFamily="34" charset="0"/>
              </a:rPr>
              <a:t>Research</a:t>
            </a:r>
          </a:p>
          <a:p>
            <a:r>
              <a:rPr lang="en-US" sz="1800" dirty="0">
                <a:latin typeface="Arial" panose="020B0604020202020204" pitchFamily="34" charset="0"/>
                <a:ea typeface="Arial" charset="0"/>
                <a:cs typeface="Arial" panose="020B0604020202020204" pitchFamily="34" charset="0"/>
              </a:rPr>
              <a:t>Comparative assessments</a:t>
            </a:r>
          </a:p>
        </p:txBody>
      </p:sp>
    </p:spTree>
    <p:extLst>
      <p:ext uri="{BB962C8B-B14F-4D97-AF65-F5344CB8AC3E}">
        <p14:creationId xmlns:p14="http://schemas.microsoft.com/office/powerpoint/2010/main" val="799054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0173"/>
            <a:ext cx="10018643" cy="6679095"/>
          </a:xfrm>
          <a:prstGeom prst="rect">
            <a:avLst/>
          </a:prstGeom>
        </p:spPr>
      </p:pic>
      <p:sp>
        <p:nvSpPr>
          <p:cNvPr id="6" name="Rectangle 5"/>
          <p:cNvSpPr>
            <a:spLocks noChangeArrowheads="1"/>
          </p:cNvSpPr>
          <p:nvPr/>
        </p:nvSpPr>
        <p:spPr bwMode="auto">
          <a:xfrm>
            <a:off x="-265510" y="4254030"/>
            <a:ext cx="9675020" cy="942975"/>
          </a:xfrm>
          <a:prstGeom prst="rect">
            <a:avLst/>
          </a:prstGeom>
          <a:solidFill>
            <a:srgbClr val="00B0F0">
              <a:alpha val="70000"/>
            </a:srgbClr>
          </a:solidFill>
          <a:ln>
            <a:noFill/>
          </a:ln>
          <a:effectLst>
            <a:outerShdw blurRad="40000" dist="23000" dir="5400000" rotWithShape="0">
              <a:srgbClr val="000000">
                <a:alpha val="34998"/>
              </a:srgbClr>
            </a:outerShdw>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7" name="TextBox 6"/>
          <p:cNvSpPr txBox="1"/>
          <p:nvPr/>
        </p:nvSpPr>
        <p:spPr>
          <a:xfrm>
            <a:off x="347704" y="4298271"/>
            <a:ext cx="8164821" cy="784830"/>
          </a:xfrm>
          <a:prstGeom prst="rect">
            <a:avLst/>
          </a:prstGeom>
          <a:noFill/>
        </p:spPr>
        <p:txBody>
          <a:bodyPr wrap="square" rtlCol="0">
            <a:spAutoFit/>
          </a:bodyPr>
          <a:lstStyle/>
          <a:p>
            <a:r>
              <a:rPr lang="en-AU" sz="4500" dirty="0">
                <a:solidFill>
                  <a:schemeClr val="bg1"/>
                </a:solidFill>
                <a:latin typeface="Arial" charset="0"/>
                <a:ea typeface="Arial" charset="0"/>
                <a:cs typeface="Arial" charset="0"/>
              </a:rPr>
              <a:t>What are the critical issues?</a:t>
            </a:r>
            <a:endParaRPr lang="en-US" sz="4500" dirty="0">
              <a:solidFill>
                <a:schemeClr val="bg1"/>
              </a:solidFill>
              <a:latin typeface="Arial" charset="0"/>
              <a:ea typeface="Arial" charset="0"/>
              <a:cs typeface="Arial" charset="0"/>
            </a:endParaRPr>
          </a:p>
        </p:txBody>
      </p:sp>
      <p:sp>
        <p:nvSpPr>
          <p:cNvPr id="8" name="Rectangle 7"/>
          <p:cNvSpPr>
            <a:spLocks noChangeArrowheads="1"/>
          </p:cNvSpPr>
          <p:nvPr/>
        </p:nvSpPr>
        <p:spPr bwMode="auto">
          <a:xfrm>
            <a:off x="-1421747" y="3849381"/>
            <a:ext cx="7496092" cy="332387"/>
          </a:xfrm>
          <a:prstGeom prst="rect">
            <a:avLst/>
          </a:prstGeom>
          <a:solidFill>
            <a:srgbClr val="002060">
              <a:alpha val="81000"/>
            </a:srgbClr>
          </a:solidFill>
          <a:ln>
            <a:noFill/>
          </a:ln>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9" name="Rectangle 9"/>
          <p:cNvSpPr>
            <a:spLocks noChangeArrowheads="1"/>
          </p:cNvSpPr>
          <p:nvPr/>
        </p:nvSpPr>
        <p:spPr bwMode="auto">
          <a:xfrm>
            <a:off x="391349" y="202284"/>
            <a:ext cx="3438529" cy="3533193"/>
          </a:xfrm>
          <a:prstGeom prst="rect">
            <a:avLst/>
          </a:prstGeom>
          <a:solidFill>
            <a:schemeClr val="bg1">
              <a:alpha val="88000"/>
            </a:schemeClr>
          </a:solidFill>
          <a:ln>
            <a:noFill/>
          </a:ln>
          <a:effectLst>
            <a:outerShdw blurRad="63500" dist="23000" sx="999" sy="999" rotWithShape="0">
              <a:srgbClr val="000000">
                <a:alpha val="74998"/>
              </a:srgbClr>
            </a:outerShdw>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endParaRPr lang="en-US" altLang="en-US" sz="1350">
              <a:solidFill>
                <a:srgbClr val="FF6600"/>
              </a:solidFill>
            </a:endParaRPr>
          </a:p>
        </p:txBody>
      </p:sp>
      <p:sp>
        <p:nvSpPr>
          <p:cNvPr id="10" name="Rectangle 9"/>
          <p:cNvSpPr>
            <a:spLocks noChangeArrowheads="1"/>
          </p:cNvSpPr>
          <p:nvPr/>
        </p:nvSpPr>
        <p:spPr bwMode="auto">
          <a:xfrm>
            <a:off x="517088" y="395606"/>
            <a:ext cx="247650" cy="105966"/>
          </a:xfrm>
          <a:prstGeom prst="rect">
            <a:avLst/>
          </a:prstGeom>
          <a:solidFill>
            <a:srgbClr val="00B0F0"/>
          </a:solidFill>
          <a:ln>
            <a:noFill/>
          </a:ln>
          <a:effectLst>
            <a:outerShdw blurRad="63500" dist="23000" sx="999" sy="999" rotWithShape="0">
              <a:srgbClr val="000000">
                <a:alpha val="74998"/>
              </a:srgbClr>
            </a:outerShdw>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11" name="TextBox 10"/>
          <p:cNvSpPr txBox="1">
            <a:spLocks noChangeArrowheads="1"/>
          </p:cNvSpPr>
          <p:nvPr/>
        </p:nvSpPr>
        <p:spPr bwMode="auto">
          <a:xfrm>
            <a:off x="430640" y="3928939"/>
            <a:ext cx="761837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900" dirty="0">
                <a:solidFill>
                  <a:schemeClr val="bg1"/>
                </a:solidFill>
                <a:latin typeface="Arial" charset="0"/>
              </a:rPr>
              <a:t>The Grad Show, Flying Fruit Fly Circus. </a:t>
            </a:r>
            <a:r>
              <a:rPr lang="en-US" altLang="en-US" sz="900" b="1" dirty="0">
                <a:solidFill>
                  <a:schemeClr val="bg1"/>
                </a:solidFill>
                <a:latin typeface="Arial" charset="0"/>
              </a:rPr>
              <a:t>Image: Ian Sutherland</a:t>
            </a:r>
          </a:p>
          <a:p>
            <a:pPr>
              <a:spcBef>
                <a:spcPct val="0"/>
              </a:spcBef>
              <a:buFontTx/>
              <a:buNone/>
            </a:pPr>
            <a:endParaRPr lang="en-US" altLang="en-US" sz="2400" dirty="0"/>
          </a:p>
        </p:txBody>
      </p:sp>
      <p:sp>
        <p:nvSpPr>
          <p:cNvPr id="12" name="Content Placeholder 2">
            <a:extLst>
              <a:ext uri="{FF2B5EF4-FFF2-40B4-BE49-F238E27FC236}">
                <a16:creationId xmlns:a16="http://schemas.microsoft.com/office/drawing/2014/main" id="{404BABCC-0C21-44A2-A01E-9E6D040DC4C1}"/>
              </a:ext>
            </a:extLst>
          </p:cNvPr>
          <p:cNvSpPr txBox="1">
            <a:spLocks/>
          </p:cNvSpPr>
          <p:nvPr/>
        </p:nvSpPr>
        <p:spPr>
          <a:xfrm>
            <a:off x="517089" y="476288"/>
            <a:ext cx="3312790" cy="332944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ea typeface="Arial" charset="0"/>
                <a:cs typeface="Arial" panose="020B0604020202020204" pitchFamily="34" charset="0"/>
              </a:rPr>
              <a:t>Purpose and structure of the Act</a:t>
            </a:r>
          </a:p>
          <a:p>
            <a:r>
              <a:rPr lang="en-US" sz="1800" dirty="0">
                <a:latin typeface="Arial" panose="020B0604020202020204" pitchFamily="34" charset="0"/>
                <a:ea typeface="Arial" charset="0"/>
                <a:cs typeface="Arial" panose="020B0604020202020204" pitchFamily="34" charset="0"/>
              </a:rPr>
              <a:t>Scope of the Act</a:t>
            </a:r>
          </a:p>
          <a:p>
            <a:r>
              <a:rPr lang="en-US" sz="1800" dirty="0">
                <a:latin typeface="Arial" panose="020B0604020202020204" pitchFamily="34" charset="0"/>
                <a:ea typeface="Arial" charset="0"/>
                <a:cs typeface="Arial" panose="020B0604020202020204" pitchFamily="34" charset="0"/>
              </a:rPr>
              <a:t>Compliance framework</a:t>
            </a:r>
          </a:p>
          <a:p>
            <a:r>
              <a:rPr lang="en-US" sz="1800" dirty="0">
                <a:latin typeface="Arial" panose="020B0604020202020204" pitchFamily="34" charset="0"/>
                <a:ea typeface="Arial" charset="0"/>
                <a:cs typeface="Arial" panose="020B0604020202020204" pitchFamily="34" charset="0"/>
              </a:rPr>
              <a:t>Identification of records of enduring value (State archives)</a:t>
            </a:r>
          </a:p>
          <a:p>
            <a:r>
              <a:rPr lang="en-US" sz="1800" dirty="0">
                <a:latin typeface="Arial" panose="020B0604020202020204" pitchFamily="34" charset="0"/>
                <a:ea typeface="Arial" charset="0"/>
                <a:cs typeface="Arial" panose="020B0604020202020204" pitchFamily="34" charset="0"/>
              </a:rPr>
              <a:t>Public access to records</a:t>
            </a:r>
          </a:p>
          <a:p>
            <a:endParaRPr lang="en-US" sz="1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2537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9162"/>
            <a:ext cx="9144000" cy="6096000"/>
          </a:xfrm>
          <a:prstGeom prst="rect">
            <a:avLst/>
          </a:prstGeom>
        </p:spPr>
      </p:pic>
      <p:sp>
        <p:nvSpPr>
          <p:cNvPr id="6" name="Rectangle 5"/>
          <p:cNvSpPr>
            <a:spLocks noChangeArrowheads="1"/>
          </p:cNvSpPr>
          <p:nvPr/>
        </p:nvSpPr>
        <p:spPr bwMode="auto">
          <a:xfrm>
            <a:off x="-265510" y="4254030"/>
            <a:ext cx="9675020" cy="942975"/>
          </a:xfrm>
          <a:prstGeom prst="rect">
            <a:avLst/>
          </a:prstGeom>
          <a:solidFill>
            <a:srgbClr val="00B0F0">
              <a:alpha val="70000"/>
            </a:srgbClr>
          </a:solidFill>
          <a:ln>
            <a:noFill/>
          </a:ln>
          <a:effectLst>
            <a:outerShdw blurRad="40000" dist="23000" dir="5400000" rotWithShape="0">
              <a:srgbClr val="000000">
                <a:alpha val="34998"/>
              </a:srgbClr>
            </a:outerShdw>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7" name="TextBox 6"/>
          <p:cNvSpPr txBox="1"/>
          <p:nvPr/>
        </p:nvSpPr>
        <p:spPr>
          <a:xfrm>
            <a:off x="347704" y="4298271"/>
            <a:ext cx="8164821" cy="784830"/>
          </a:xfrm>
          <a:prstGeom prst="rect">
            <a:avLst/>
          </a:prstGeom>
          <a:noFill/>
        </p:spPr>
        <p:txBody>
          <a:bodyPr wrap="square" rtlCol="0">
            <a:spAutoFit/>
          </a:bodyPr>
          <a:lstStyle/>
          <a:p>
            <a:r>
              <a:rPr lang="en-AU" sz="4500" dirty="0">
                <a:solidFill>
                  <a:schemeClr val="bg1"/>
                </a:solidFill>
                <a:latin typeface="Arial" charset="0"/>
                <a:ea typeface="Arial" charset="0"/>
                <a:cs typeface="Arial" charset="0"/>
              </a:rPr>
              <a:t>What’s next?</a:t>
            </a:r>
            <a:endParaRPr lang="en-US" sz="4500" dirty="0">
              <a:solidFill>
                <a:schemeClr val="bg1"/>
              </a:solidFill>
              <a:latin typeface="Arial" charset="0"/>
              <a:ea typeface="Arial" charset="0"/>
              <a:cs typeface="Arial" charset="0"/>
            </a:endParaRPr>
          </a:p>
        </p:txBody>
      </p:sp>
      <p:sp>
        <p:nvSpPr>
          <p:cNvPr id="8" name="Rectangle 7"/>
          <p:cNvSpPr>
            <a:spLocks noChangeArrowheads="1"/>
          </p:cNvSpPr>
          <p:nvPr/>
        </p:nvSpPr>
        <p:spPr bwMode="auto">
          <a:xfrm>
            <a:off x="-1421747" y="3849381"/>
            <a:ext cx="7496092" cy="332387"/>
          </a:xfrm>
          <a:prstGeom prst="rect">
            <a:avLst/>
          </a:prstGeom>
          <a:solidFill>
            <a:srgbClr val="002060">
              <a:alpha val="81000"/>
            </a:srgbClr>
          </a:solidFill>
          <a:ln>
            <a:noFill/>
          </a:ln>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9" name="TextBox 8"/>
          <p:cNvSpPr txBox="1">
            <a:spLocks noChangeArrowheads="1"/>
          </p:cNvSpPr>
          <p:nvPr/>
        </p:nvSpPr>
        <p:spPr bwMode="auto">
          <a:xfrm>
            <a:off x="430640" y="3928939"/>
            <a:ext cx="76183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None/>
            </a:pPr>
            <a:r>
              <a:rPr lang="en-AU" sz="900" dirty="0">
                <a:solidFill>
                  <a:schemeClr val="bg1"/>
                </a:solidFill>
                <a:latin typeface="Arial" charset="0"/>
                <a:ea typeface="Arial" charset="0"/>
                <a:cs typeface="Arial" charset="0"/>
              </a:rPr>
              <a:t>The Ironing Maidens Regional Laundromat Tour 2018. </a:t>
            </a:r>
            <a:r>
              <a:rPr lang="en-AU" sz="900" b="1" dirty="0">
                <a:solidFill>
                  <a:schemeClr val="bg1"/>
                </a:solidFill>
                <a:latin typeface="Arial" charset="0"/>
                <a:ea typeface="Arial" charset="0"/>
                <a:cs typeface="Arial" charset="0"/>
              </a:rPr>
              <a:t>Photo: </a:t>
            </a:r>
            <a:r>
              <a:rPr lang="en-GB" sz="900" b="1" dirty="0" err="1">
                <a:solidFill>
                  <a:schemeClr val="bg1"/>
                </a:solidFill>
                <a:latin typeface="Arial" charset="0"/>
                <a:ea typeface="Arial" charset="0"/>
                <a:cs typeface="Arial" charset="0"/>
              </a:rPr>
              <a:t>Dimitiri</a:t>
            </a:r>
            <a:r>
              <a:rPr lang="en-GB" sz="900" b="1" dirty="0">
                <a:solidFill>
                  <a:schemeClr val="bg1"/>
                </a:solidFill>
                <a:latin typeface="Arial" charset="0"/>
                <a:ea typeface="Arial" charset="0"/>
                <a:cs typeface="Arial" charset="0"/>
              </a:rPr>
              <a:t> </a:t>
            </a:r>
            <a:r>
              <a:rPr lang="en-GB" sz="900" b="1" dirty="0" err="1">
                <a:solidFill>
                  <a:schemeClr val="bg1"/>
                </a:solidFill>
                <a:latin typeface="Arial" charset="0"/>
                <a:ea typeface="Arial" charset="0"/>
                <a:cs typeface="Arial" charset="0"/>
              </a:rPr>
              <a:t>Melly</a:t>
            </a:r>
            <a:r>
              <a:rPr lang="en-GB" sz="900" b="1" dirty="0">
                <a:solidFill>
                  <a:schemeClr val="bg1"/>
                </a:solidFill>
                <a:latin typeface="Arial" charset="0"/>
                <a:ea typeface="Arial" charset="0"/>
                <a:cs typeface="Arial" charset="0"/>
              </a:rPr>
              <a:t> </a:t>
            </a:r>
            <a:r>
              <a:rPr lang="en-GB" sz="900" b="1" dirty="0" err="1">
                <a:solidFill>
                  <a:schemeClr val="bg1"/>
                </a:solidFill>
                <a:latin typeface="Arial" charset="0"/>
                <a:ea typeface="Arial" charset="0"/>
                <a:cs typeface="Arial" charset="0"/>
              </a:rPr>
              <a:t>Niotakis</a:t>
            </a:r>
            <a:endParaRPr lang="en-US" sz="900" b="1" dirty="0">
              <a:solidFill>
                <a:schemeClr val="bg1"/>
              </a:solidFill>
              <a:latin typeface="Arial" charset="0"/>
              <a:ea typeface="Arial" charset="0"/>
              <a:cs typeface="Arial" charset="0"/>
            </a:endParaRPr>
          </a:p>
          <a:p>
            <a:pPr>
              <a:spcBef>
                <a:spcPct val="0"/>
              </a:spcBef>
              <a:buFontTx/>
              <a:buNone/>
            </a:pPr>
            <a:r>
              <a:rPr lang="en-US" sz="900" dirty="0">
                <a:solidFill>
                  <a:schemeClr val="bg1"/>
                </a:solidFill>
                <a:latin typeface="Arial" charset="0"/>
                <a:ea typeface="Arial" charset="0"/>
                <a:cs typeface="Arial" charset="0"/>
              </a:rPr>
              <a:t> </a:t>
            </a:r>
            <a:endParaRPr lang="en-US" altLang="en-US" sz="2400" dirty="0">
              <a:solidFill>
                <a:schemeClr val="bg1"/>
              </a:solidFill>
              <a:latin typeface="Arial" charset="0"/>
              <a:ea typeface="Arial" charset="0"/>
              <a:cs typeface="Arial" charset="0"/>
            </a:endParaRPr>
          </a:p>
        </p:txBody>
      </p:sp>
      <p:sp>
        <p:nvSpPr>
          <p:cNvPr id="10" name="Rectangle 9"/>
          <p:cNvSpPr>
            <a:spLocks noChangeArrowheads="1"/>
          </p:cNvSpPr>
          <p:nvPr/>
        </p:nvSpPr>
        <p:spPr bwMode="auto">
          <a:xfrm>
            <a:off x="391349" y="202284"/>
            <a:ext cx="3438529" cy="3533193"/>
          </a:xfrm>
          <a:prstGeom prst="rect">
            <a:avLst/>
          </a:prstGeom>
          <a:solidFill>
            <a:schemeClr val="bg1">
              <a:alpha val="91000"/>
            </a:schemeClr>
          </a:solidFill>
          <a:ln>
            <a:noFill/>
          </a:ln>
          <a:effectLst>
            <a:outerShdw blurRad="63500" dist="23000" sx="999" sy="999" rotWithShape="0">
              <a:srgbClr val="000000">
                <a:alpha val="74998"/>
              </a:srgbClr>
            </a:outerShdw>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endParaRPr lang="en-US" altLang="en-US" sz="1350">
              <a:solidFill>
                <a:srgbClr val="FF6600"/>
              </a:solidFill>
            </a:endParaRPr>
          </a:p>
        </p:txBody>
      </p:sp>
      <p:sp>
        <p:nvSpPr>
          <p:cNvPr id="11" name="Rectangle 10"/>
          <p:cNvSpPr>
            <a:spLocks noChangeArrowheads="1"/>
          </p:cNvSpPr>
          <p:nvPr/>
        </p:nvSpPr>
        <p:spPr bwMode="auto">
          <a:xfrm>
            <a:off x="596600" y="422110"/>
            <a:ext cx="247650" cy="105966"/>
          </a:xfrm>
          <a:prstGeom prst="rect">
            <a:avLst/>
          </a:prstGeom>
          <a:solidFill>
            <a:srgbClr val="00B0F0"/>
          </a:solidFill>
          <a:ln>
            <a:noFill/>
          </a:ln>
          <a:effectLst>
            <a:outerShdw blurRad="63500" dist="23000" sx="999" sy="999" rotWithShape="0">
              <a:srgbClr val="000000">
                <a:alpha val="74998"/>
              </a:srgbClr>
            </a:outerShdw>
          </a:effectLs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endParaRPr lang="en-US" altLang="en-US" sz="1350">
              <a:solidFill>
                <a:srgbClr val="FFFFFF"/>
              </a:solidFill>
            </a:endParaRPr>
          </a:p>
        </p:txBody>
      </p:sp>
      <p:sp>
        <p:nvSpPr>
          <p:cNvPr id="13" name="Content Placeholder 2">
            <a:extLst>
              <a:ext uri="{FF2B5EF4-FFF2-40B4-BE49-F238E27FC236}">
                <a16:creationId xmlns:a16="http://schemas.microsoft.com/office/drawing/2014/main" id="{404BABCC-0C21-44A2-A01E-9E6D040DC4C1}"/>
              </a:ext>
            </a:extLst>
          </p:cNvPr>
          <p:cNvSpPr txBox="1">
            <a:spLocks/>
          </p:cNvSpPr>
          <p:nvPr/>
        </p:nvSpPr>
        <p:spPr>
          <a:xfrm>
            <a:off x="501951" y="485595"/>
            <a:ext cx="3327927" cy="332944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ea typeface="Arial" charset="0"/>
                <a:cs typeface="Arial" panose="020B0604020202020204" pitchFamily="34" charset="0"/>
              </a:rPr>
              <a:t>Options for next steps</a:t>
            </a:r>
          </a:p>
          <a:p>
            <a:endParaRPr lang="en-US" sz="1800" dirty="0">
              <a:latin typeface="Arial" panose="020B0604020202020204" pitchFamily="34" charset="0"/>
              <a:ea typeface="Arial" charset="0"/>
              <a:cs typeface="Arial" panose="020B0604020202020204" pitchFamily="34" charset="0"/>
            </a:endParaRPr>
          </a:p>
          <a:p>
            <a:endParaRPr lang="en-US" sz="1800" dirty="0">
              <a:latin typeface="Arial" panose="020B0604020202020204" pitchFamily="34" charset="0"/>
              <a:ea typeface="Arial"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268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13869</TotalTime>
  <Words>1093</Words>
  <Application>Microsoft Office PowerPoint</Application>
  <PresentationFormat>On-screen Show (16:9)</PresentationFormat>
  <Paragraphs>51</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MS PGothic</vt:lpstr>
      <vt:lpstr>Arial</vt:lpstr>
      <vt:lpstr>Calibri</vt:lpstr>
      <vt:lpstr>Calibri Light</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Screen investment</dc:title>
  <dc:creator>Antonietta Morgillo</dc:creator>
  <cp:lastModifiedBy>Emma Harris</cp:lastModifiedBy>
  <cp:revision>68</cp:revision>
  <cp:lastPrinted>2018-12-03T01:37:48Z</cp:lastPrinted>
  <dcterms:created xsi:type="dcterms:W3CDTF">2018-04-30T06:07:29Z</dcterms:created>
  <dcterms:modified xsi:type="dcterms:W3CDTF">2019-07-24T01:52:37Z</dcterms:modified>
</cp:coreProperties>
</file>